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8" r:id="rId3"/>
    <p:sldId id="257" r:id="rId4"/>
    <p:sldId id="277" r:id="rId5"/>
    <p:sldId id="261" r:id="rId6"/>
    <p:sldId id="260" r:id="rId7"/>
    <p:sldId id="262" r:id="rId8"/>
    <p:sldId id="270" r:id="rId9"/>
    <p:sldId id="263" r:id="rId10"/>
    <p:sldId id="264" r:id="rId11"/>
    <p:sldId id="268" r:id="rId12"/>
    <p:sldId id="266" r:id="rId13"/>
    <p:sldId id="278" r:id="rId14"/>
    <p:sldId id="279" r:id="rId15"/>
    <p:sldId id="275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A800227" initials="S" lastIdx="1" clrIdx="0">
    <p:extLst>
      <p:ext uri="{19B8F6BF-5375-455C-9EA6-DF929625EA0E}">
        <p15:presenceInfo xmlns:p15="http://schemas.microsoft.com/office/powerpoint/2012/main" userId="SASA800227" providerId="None"/>
      </p:ext>
    </p:extLst>
  </p:cmAuthor>
  <p:cmAuthor id="2" name="ALEJANDRA SANCHEZ SALAZAR" initials="ASS" lastIdx="0" clrIdx="1">
    <p:extLst>
      <p:ext uri="{19B8F6BF-5375-455C-9EA6-DF929625EA0E}">
        <p15:presenceInfo xmlns:p15="http://schemas.microsoft.com/office/powerpoint/2012/main" userId="S-1-5-21-867570620-4106212892-3317192986-23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6A6"/>
    <a:srgbClr val="1409E7"/>
    <a:srgbClr val="3318D8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6" autoAdjust="0"/>
    <p:restoredTop sz="94660"/>
  </p:normalViewPr>
  <p:slideViewPr>
    <p:cSldViewPr snapToGrid="0">
      <p:cViewPr>
        <p:scale>
          <a:sx n="75" d="100"/>
          <a:sy n="75" d="100"/>
        </p:scale>
        <p:origin x="110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6A66E-0F95-4AD9-B098-E817C2A02F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E39FA4B-8727-48A2-8C84-E847CD04D263}">
      <dgm:prSet phldrT="[Texto]" custT="1"/>
      <dgm:spPr/>
      <dgm:t>
        <a:bodyPr/>
        <a:lstStyle/>
        <a:p>
          <a:pPr>
            <a:buChar char="••"/>
          </a:pPr>
          <a:r>
            <a:rPr lang="es-MX" sz="3000" dirty="0"/>
            <a:t>Requisitos de Inscripción </a:t>
          </a:r>
        </a:p>
        <a:p>
          <a:pPr>
            <a:buChar char="••"/>
          </a:pPr>
          <a:r>
            <a:rPr lang="es-ES" sz="1400" dirty="0">
              <a:solidFill>
                <a:srgbClr val="00B050"/>
              </a:solidFill>
            </a:rPr>
            <a:t>(Revisa la columna de observaciones de la lista de asistencia a esta reunión)</a:t>
          </a:r>
          <a:endParaRPr lang="es-ES" sz="1400" b="1" dirty="0">
            <a:solidFill>
              <a:schemeClr val="accent2"/>
            </a:solidFill>
          </a:endParaRPr>
        </a:p>
      </dgm:t>
    </dgm:pt>
    <dgm:pt modelId="{0A1E13E6-FF17-40F0-9CA3-50273C02E791}" type="parTrans" cxnId="{8AEA5C11-B5A6-4977-968E-CD079654F4A8}">
      <dgm:prSet/>
      <dgm:spPr/>
      <dgm:t>
        <a:bodyPr/>
        <a:lstStyle/>
        <a:p>
          <a:endParaRPr lang="es-MX"/>
        </a:p>
      </dgm:t>
    </dgm:pt>
    <dgm:pt modelId="{000EBAF8-780A-4E4E-AFB6-B33B450A30A2}" type="sibTrans" cxnId="{8AEA5C11-B5A6-4977-968E-CD079654F4A8}">
      <dgm:prSet/>
      <dgm:spPr/>
      <dgm:t>
        <a:bodyPr/>
        <a:lstStyle/>
        <a:p>
          <a:endParaRPr lang="es-MX"/>
        </a:p>
      </dgm:t>
    </dgm:pt>
    <dgm:pt modelId="{1348A5DD-2EB2-4E64-B2C4-DA5F8873679D}">
      <dgm:prSet phldrT="[Texto]" custT="1"/>
      <dgm:spPr/>
      <dgm:t>
        <a:bodyPr/>
        <a:lstStyle/>
        <a:p>
          <a:pPr>
            <a:buChar char="••"/>
          </a:pPr>
          <a:r>
            <a:rPr lang="es-ES" sz="1800" dirty="0"/>
            <a:t>Acta de nacimiento.</a:t>
          </a:r>
          <a:endParaRPr lang="es-MX" sz="1800" dirty="0"/>
        </a:p>
      </dgm:t>
    </dgm:pt>
    <dgm:pt modelId="{CFE0AC4B-A2C6-4A09-957A-EA47357B019D}" type="parTrans" cxnId="{49A26BD9-111A-46EF-B7FF-D8BB99D0B4CE}">
      <dgm:prSet/>
      <dgm:spPr/>
      <dgm:t>
        <a:bodyPr/>
        <a:lstStyle/>
        <a:p>
          <a:endParaRPr lang="es-MX"/>
        </a:p>
      </dgm:t>
    </dgm:pt>
    <dgm:pt modelId="{309A96E9-40C6-473F-8864-4BFA22112D6F}" type="sibTrans" cxnId="{49A26BD9-111A-46EF-B7FF-D8BB99D0B4CE}">
      <dgm:prSet/>
      <dgm:spPr/>
      <dgm:t>
        <a:bodyPr/>
        <a:lstStyle/>
        <a:p>
          <a:endParaRPr lang="es-MX"/>
        </a:p>
      </dgm:t>
    </dgm:pt>
    <dgm:pt modelId="{871AF189-C756-4D9D-AD95-087280D84E4A}">
      <dgm:prSet phldrT="[Texto]" custT="1"/>
      <dgm:spPr/>
      <dgm:t>
        <a:bodyPr/>
        <a:lstStyle/>
        <a:p>
          <a:r>
            <a:rPr lang="es-ES" sz="4000" dirty="0"/>
            <a:t>Requisitos de Titulación</a:t>
          </a:r>
          <a:endParaRPr lang="es-MX" sz="4000" dirty="0"/>
        </a:p>
      </dgm:t>
    </dgm:pt>
    <dgm:pt modelId="{B416536C-7467-4A71-B01E-F8C623DEB1D8}" type="parTrans" cxnId="{F2A9BC96-4C35-4FBA-83C7-ED820412E3C4}">
      <dgm:prSet/>
      <dgm:spPr/>
      <dgm:t>
        <a:bodyPr/>
        <a:lstStyle/>
        <a:p>
          <a:endParaRPr lang="es-MX"/>
        </a:p>
      </dgm:t>
    </dgm:pt>
    <dgm:pt modelId="{8B0C5E14-6464-4BA5-94D1-19FD19CC830D}" type="sibTrans" cxnId="{F2A9BC96-4C35-4FBA-83C7-ED820412E3C4}">
      <dgm:prSet/>
      <dgm:spPr/>
      <dgm:t>
        <a:bodyPr/>
        <a:lstStyle/>
        <a:p>
          <a:endParaRPr lang="es-MX"/>
        </a:p>
      </dgm:t>
    </dgm:pt>
    <dgm:pt modelId="{1B877C07-0D0C-4D33-AC15-10C1B935192E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Datos personales actualizados.</a:t>
          </a:r>
        </a:p>
      </dgm:t>
    </dgm:pt>
    <dgm:pt modelId="{543AB5FE-A709-41AC-855B-E794F26CA1BD}" type="parTrans" cxnId="{FCF3113F-6DD1-4BF6-BAF3-71393B555654}">
      <dgm:prSet/>
      <dgm:spPr/>
      <dgm:t>
        <a:bodyPr/>
        <a:lstStyle/>
        <a:p>
          <a:endParaRPr lang="es-MX"/>
        </a:p>
      </dgm:t>
    </dgm:pt>
    <dgm:pt modelId="{8D71E5E8-9910-4DE4-A2DB-FF9AF15BA529}" type="sibTrans" cxnId="{FCF3113F-6DD1-4BF6-BAF3-71393B555654}">
      <dgm:prSet/>
      <dgm:spPr/>
      <dgm:t>
        <a:bodyPr/>
        <a:lstStyle/>
        <a:p>
          <a:endParaRPr lang="es-MX"/>
        </a:p>
      </dgm:t>
    </dgm:pt>
    <dgm:pt modelId="{2E478ECF-D926-4604-A0A7-513B5E8AF32C}">
      <dgm:prSet phldrT="[Texto]" custT="1"/>
      <dgm:spPr/>
      <dgm:t>
        <a:bodyPr/>
        <a:lstStyle/>
        <a:p>
          <a:r>
            <a:rPr lang="es-ES" sz="3000" dirty="0"/>
            <a:t>Requisito para registro de título</a:t>
          </a:r>
          <a:endParaRPr lang="es-MX" sz="3000" dirty="0"/>
        </a:p>
      </dgm:t>
    </dgm:pt>
    <dgm:pt modelId="{21C7F6F2-9318-4EC1-912F-65BD8E11948C}" type="parTrans" cxnId="{8780539B-7991-40B0-9835-1C6EA1C1F934}">
      <dgm:prSet/>
      <dgm:spPr/>
      <dgm:t>
        <a:bodyPr/>
        <a:lstStyle/>
        <a:p>
          <a:endParaRPr lang="es-MX"/>
        </a:p>
      </dgm:t>
    </dgm:pt>
    <dgm:pt modelId="{A6F060D6-3CEE-492C-AF85-4BD7F50D9CB4}" type="sibTrans" cxnId="{8780539B-7991-40B0-9835-1C6EA1C1F934}">
      <dgm:prSet/>
      <dgm:spPr/>
      <dgm:t>
        <a:bodyPr/>
        <a:lstStyle/>
        <a:p>
          <a:endParaRPr lang="es-MX"/>
        </a:p>
      </dgm:t>
    </dgm:pt>
    <dgm:pt modelId="{C0941B08-17F4-4803-B229-D0690961CAD7}">
      <dgm:prSet phldrT="[Texto]" custT="1"/>
      <dgm:spPr/>
      <dgm:t>
        <a:bodyPr/>
        <a:lstStyle/>
        <a:p>
          <a:pPr>
            <a:buChar char="••"/>
          </a:pPr>
          <a:r>
            <a:rPr lang="es-MX" sz="2000" dirty="0"/>
            <a:t>Pago por el trámite de titulación. </a:t>
          </a:r>
          <a:endParaRPr lang="es-MX" sz="2000" dirty="0">
            <a:solidFill>
              <a:schemeClr val="tx1"/>
            </a:solidFill>
          </a:endParaRPr>
        </a:p>
      </dgm:t>
    </dgm:pt>
    <dgm:pt modelId="{EF3BDAD2-F808-41FC-A142-79C66CF62B0F}" type="parTrans" cxnId="{C0CE5FBC-DA01-4613-A987-ADDA6ADFB3FD}">
      <dgm:prSet/>
      <dgm:spPr/>
      <dgm:t>
        <a:bodyPr/>
        <a:lstStyle/>
        <a:p>
          <a:endParaRPr lang="es-MX"/>
        </a:p>
      </dgm:t>
    </dgm:pt>
    <dgm:pt modelId="{B42B1125-BCEB-4677-AA89-F73D167824B8}" type="sibTrans" cxnId="{C0CE5FBC-DA01-4613-A987-ADDA6ADFB3FD}">
      <dgm:prSet/>
      <dgm:spPr/>
      <dgm:t>
        <a:bodyPr/>
        <a:lstStyle/>
        <a:p>
          <a:endParaRPr lang="es-MX"/>
        </a:p>
      </dgm:t>
    </dgm:pt>
    <dgm:pt modelId="{D4B036FC-A366-4FB1-BABD-9EF83AEF94C8}">
      <dgm:prSet custT="1"/>
      <dgm:spPr/>
      <dgm:t>
        <a:bodyPr/>
        <a:lstStyle/>
        <a:p>
          <a:r>
            <a:rPr lang="es-ES" sz="1800" dirty="0"/>
            <a:t>Certificado de bachillerato.</a:t>
          </a:r>
        </a:p>
      </dgm:t>
    </dgm:pt>
    <dgm:pt modelId="{ED859D55-019D-47F1-857A-12B712A384F4}" type="parTrans" cxnId="{8A04F9D9-2072-4BFE-8919-6A4DC15553FA}">
      <dgm:prSet/>
      <dgm:spPr/>
      <dgm:t>
        <a:bodyPr/>
        <a:lstStyle/>
        <a:p>
          <a:endParaRPr lang="es-MX"/>
        </a:p>
      </dgm:t>
    </dgm:pt>
    <dgm:pt modelId="{7C383692-7CE3-4C25-8888-619F7D7F9B79}" type="sibTrans" cxnId="{8A04F9D9-2072-4BFE-8919-6A4DC15553FA}">
      <dgm:prSet/>
      <dgm:spPr/>
      <dgm:t>
        <a:bodyPr/>
        <a:lstStyle/>
        <a:p>
          <a:endParaRPr lang="es-MX"/>
        </a:p>
      </dgm:t>
    </dgm:pt>
    <dgm:pt modelId="{5CD96AD6-DBD2-4E96-A427-7229752202BE}">
      <dgm:prSet custT="1"/>
      <dgm:spPr/>
      <dgm:t>
        <a:bodyPr/>
        <a:lstStyle/>
        <a:p>
          <a:r>
            <a:rPr lang="es-ES" sz="1800" dirty="0"/>
            <a:t>Constancia de autenticidad de certificado de bachillerato.</a:t>
          </a:r>
        </a:p>
      </dgm:t>
    </dgm:pt>
    <dgm:pt modelId="{854F36AF-531B-4366-AE8D-7AC6BD4B33EA}" type="parTrans" cxnId="{6D59C3CE-9F2E-4EFF-9794-6E482134D7D6}">
      <dgm:prSet/>
      <dgm:spPr/>
      <dgm:t>
        <a:bodyPr/>
        <a:lstStyle/>
        <a:p>
          <a:endParaRPr lang="es-MX"/>
        </a:p>
      </dgm:t>
    </dgm:pt>
    <dgm:pt modelId="{C77B92D9-2879-4ED0-A625-2143151D4680}" type="sibTrans" cxnId="{6D59C3CE-9F2E-4EFF-9794-6E482134D7D6}">
      <dgm:prSet/>
      <dgm:spPr/>
      <dgm:t>
        <a:bodyPr/>
        <a:lstStyle/>
        <a:p>
          <a:endParaRPr lang="es-MX"/>
        </a:p>
      </dgm:t>
    </dgm:pt>
    <dgm:pt modelId="{E0AD1417-0335-486C-A576-340BF36419B4}">
      <dgm:prSet custT="1"/>
      <dgm:spPr/>
      <dgm:t>
        <a:bodyPr/>
        <a:lstStyle/>
        <a:p>
          <a:r>
            <a:rPr lang="es-ES" sz="1800" dirty="0"/>
            <a:t>CURP (copia certificada).</a:t>
          </a:r>
          <a:endParaRPr lang="es-MX" sz="1800" dirty="0"/>
        </a:p>
      </dgm:t>
    </dgm:pt>
    <dgm:pt modelId="{6129F771-19D8-449D-9A8E-01F5959CB5EF}" type="parTrans" cxnId="{C727CAAB-4841-477B-BDC6-956BD237F24F}">
      <dgm:prSet/>
      <dgm:spPr/>
      <dgm:t>
        <a:bodyPr/>
        <a:lstStyle/>
        <a:p>
          <a:endParaRPr lang="es-MX"/>
        </a:p>
      </dgm:t>
    </dgm:pt>
    <dgm:pt modelId="{518B8ED0-C900-412B-B54C-07F431BD3B86}" type="sibTrans" cxnId="{C727CAAB-4841-477B-BDC6-956BD237F24F}">
      <dgm:prSet/>
      <dgm:spPr/>
      <dgm:t>
        <a:bodyPr/>
        <a:lstStyle/>
        <a:p>
          <a:endParaRPr lang="es-MX"/>
        </a:p>
      </dgm:t>
    </dgm:pt>
    <dgm:pt modelId="{43FEE491-B467-4B10-BFCF-34FCCCAF26F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Fotografías físicas de estudio fotográfico.</a:t>
          </a:r>
        </a:p>
      </dgm:t>
    </dgm:pt>
    <dgm:pt modelId="{86ACAF24-A1FC-41DF-80C5-458568DF443F}" type="parTrans" cxnId="{2A472636-C3E1-4EE3-A86B-9C6CF15F892C}">
      <dgm:prSet/>
      <dgm:spPr/>
      <dgm:t>
        <a:bodyPr/>
        <a:lstStyle/>
        <a:p>
          <a:endParaRPr lang="es-MX"/>
        </a:p>
      </dgm:t>
    </dgm:pt>
    <dgm:pt modelId="{432E5A6C-01BF-4D02-816A-950921285857}" type="sibTrans" cxnId="{2A472636-C3E1-4EE3-A86B-9C6CF15F892C}">
      <dgm:prSet/>
      <dgm:spPr/>
      <dgm:t>
        <a:bodyPr/>
        <a:lstStyle/>
        <a:p>
          <a:endParaRPr lang="es-MX"/>
        </a:p>
      </dgm:t>
    </dgm:pt>
    <dgm:pt modelId="{C101992C-B2A6-470B-BB7C-B64F27AB3AB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Fotografía digital de estudio fotográfico.</a:t>
          </a:r>
        </a:p>
      </dgm:t>
    </dgm:pt>
    <dgm:pt modelId="{F59A4BFA-F9C2-4B9E-A2E9-0F74F4104671}" type="parTrans" cxnId="{C6CF9085-A8D3-4A0E-82BF-381707559DE6}">
      <dgm:prSet/>
      <dgm:spPr/>
      <dgm:t>
        <a:bodyPr/>
        <a:lstStyle/>
        <a:p>
          <a:endParaRPr lang="es-MX"/>
        </a:p>
      </dgm:t>
    </dgm:pt>
    <dgm:pt modelId="{589CCE9D-4093-4A46-A10E-0F162220F5B7}" type="sibTrans" cxnId="{C6CF9085-A8D3-4A0E-82BF-381707559DE6}">
      <dgm:prSet/>
      <dgm:spPr/>
      <dgm:t>
        <a:bodyPr/>
        <a:lstStyle/>
        <a:p>
          <a:endParaRPr lang="es-MX"/>
        </a:p>
      </dgm:t>
    </dgm:pt>
    <dgm:pt modelId="{5C63DF72-1514-4861-B020-812E733F90E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Firma autógrafa.</a:t>
          </a:r>
        </a:p>
      </dgm:t>
    </dgm:pt>
    <dgm:pt modelId="{22F33A0B-C4BA-400E-BE8C-3733D30D233C}" type="parTrans" cxnId="{FEDDF1F5-CC99-4B55-9E2A-4538E6FA7096}">
      <dgm:prSet/>
      <dgm:spPr/>
      <dgm:t>
        <a:bodyPr/>
        <a:lstStyle/>
        <a:p>
          <a:endParaRPr lang="es-MX"/>
        </a:p>
      </dgm:t>
    </dgm:pt>
    <dgm:pt modelId="{374C9F7A-762A-4964-9F5D-EFDA58F0C686}" type="sibTrans" cxnId="{FEDDF1F5-CC99-4B55-9E2A-4538E6FA7096}">
      <dgm:prSet/>
      <dgm:spPr/>
      <dgm:t>
        <a:bodyPr/>
        <a:lstStyle/>
        <a:p>
          <a:endParaRPr lang="es-MX"/>
        </a:p>
      </dgm:t>
    </dgm:pt>
    <dgm:pt modelId="{DB7289BA-A134-4250-A047-94DA1267B37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Sobre tipo nomina y folder tamaño oficio.</a:t>
          </a:r>
        </a:p>
      </dgm:t>
    </dgm:pt>
    <dgm:pt modelId="{FAC51C90-E835-4E44-9773-E6E51A1803CF}" type="parTrans" cxnId="{7F881DA6-2E45-4477-A4C7-B9E2CDDC6C89}">
      <dgm:prSet/>
      <dgm:spPr/>
      <dgm:t>
        <a:bodyPr/>
        <a:lstStyle/>
        <a:p>
          <a:endParaRPr lang="es-MX"/>
        </a:p>
      </dgm:t>
    </dgm:pt>
    <dgm:pt modelId="{EA4AB6BD-0F54-4C05-8D89-2B663C0387ED}" type="sibTrans" cxnId="{7F881DA6-2E45-4477-A4C7-B9E2CDDC6C89}">
      <dgm:prSet/>
      <dgm:spPr/>
      <dgm:t>
        <a:bodyPr/>
        <a:lstStyle/>
        <a:p>
          <a:endParaRPr lang="es-MX"/>
        </a:p>
      </dgm:t>
    </dgm:pt>
    <dgm:pt modelId="{6805B701-20FF-4E6B-9A6C-2E28C3F52192}" type="pres">
      <dgm:prSet presAssocID="{A206A66E-0F95-4AD9-B098-E817C2A02FC7}" presName="Name0" presStyleCnt="0">
        <dgm:presLayoutVars>
          <dgm:dir/>
          <dgm:animLvl val="lvl"/>
          <dgm:resizeHandles val="exact"/>
        </dgm:presLayoutVars>
      </dgm:prSet>
      <dgm:spPr/>
    </dgm:pt>
    <dgm:pt modelId="{4B41D93D-3643-4115-BFEC-B93AB61F4D55}" type="pres">
      <dgm:prSet presAssocID="{CE39FA4B-8727-48A2-8C84-E847CD04D263}" presName="linNode" presStyleCnt="0"/>
      <dgm:spPr/>
    </dgm:pt>
    <dgm:pt modelId="{CE0D36AB-ED82-43F6-962D-6446BF8AB6DF}" type="pres">
      <dgm:prSet presAssocID="{CE39FA4B-8727-48A2-8C84-E847CD04D263}" presName="parentText" presStyleLbl="node1" presStyleIdx="0" presStyleCnt="3" custScaleY="68027">
        <dgm:presLayoutVars>
          <dgm:chMax val="1"/>
          <dgm:bulletEnabled val="1"/>
        </dgm:presLayoutVars>
      </dgm:prSet>
      <dgm:spPr/>
    </dgm:pt>
    <dgm:pt modelId="{C3CF4EB7-26D0-4B51-ACB2-3DE18519B75D}" type="pres">
      <dgm:prSet presAssocID="{CE39FA4B-8727-48A2-8C84-E847CD04D263}" presName="descendantText" presStyleLbl="alignAccFollowNode1" presStyleIdx="0" presStyleCnt="3" custScaleY="68027">
        <dgm:presLayoutVars>
          <dgm:bulletEnabled val="1"/>
        </dgm:presLayoutVars>
      </dgm:prSet>
      <dgm:spPr/>
    </dgm:pt>
    <dgm:pt modelId="{E4494F36-33FA-4F1A-BD47-7510B26E00F0}" type="pres">
      <dgm:prSet presAssocID="{000EBAF8-780A-4E4E-AFB6-B33B450A30A2}" presName="sp" presStyleCnt="0"/>
      <dgm:spPr/>
    </dgm:pt>
    <dgm:pt modelId="{475499B5-F46A-40CF-82F2-39F329D8F87D}" type="pres">
      <dgm:prSet presAssocID="{871AF189-C756-4D9D-AD95-087280D84E4A}" presName="linNode" presStyleCnt="0"/>
      <dgm:spPr/>
    </dgm:pt>
    <dgm:pt modelId="{C68E64D7-030E-44A0-9506-CFBC36ABAE21}" type="pres">
      <dgm:prSet presAssocID="{871AF189-C756-4D9D-AD95-087280D84E4A}" presName="parentText" presStyleLbl="node1" presStyleIdx="1" presStyleCnt="3" custLinFactNeighborX="-207">
        <dgm:presLayoutVars>
          <dgm:chMax val="1"/>
          <dgm:bulletEnabled val="1"/>
        </dgm:presLayoutVars>
      </dgm:prSet>
      <dgm:spPr/>
    </dgm:pt>
    <dgm:pt modelId="{AE011D58-5DEE-48E1-9CAE-24A9BE819030}" type="pres">
      <dgm:prSet presAssocID="{871AF189-C756-4D9D-AD95-087280D84E4A}" presName="descendantText" presStyleLbl="alignAccFollowNode1" presStyleIdx="1" presStyleCnt="3" custScaleY="120640">
        <dgm:presLayoutVars>
          <dgm:bulletEnabled val="1"/>
        </dgm:presLayoutVars>
      </dgm:prSet>
      <dgm:spPr/>
    </dgm:pt>
    <dgm:pt modelId="{94081E6A-8278-494B-82C9-49BA7F1B0899}" type="pres">
      <dgm:prSet presAssocID="{8B0C5E14-6464-4BA5-94D1-19FD19CC830D}" presName="sp" presStyleCnt="0"/>
      <dgm:spPr/>
    </dgm:pt>
    <dgm:pt modelId="{AC7898E5-815F-46D6-838C-47FF2E145A62}" type="pres">
      <dgm:prSet presAssocID="{2E478ECF-D926-4604-A0A7-513B5E8AF32C}" presName="linNode" presStyleCnt="0"/>
      <dgm:spPr/>
    </dgm:pt>
    <dgm:pt modelId="{801C7233-A16B-4F82-ABB1-DE06FE8571A2}" type="pres">
      <dgm:prSet presAssocID="{2E478ECF-D926-4604-A0A7-513B5E8AF32C}" presName="parentText" presStyleLbl="node1" presStyleIdx="2" presStyleCnt="3" custScaleY="54648">
        <dgm:presLayoutVars>
          <dgm:chMax val="1"/>
          <dgm:bulletEnabled val="1"/>
        </dgm:presLayoutVars>
      </dgm:prSet>
      <dgm:spPr/>
    </dgm:pt>
    <dgm:pt modelId="{2AF9A765-7281-43F4-AEF0-BD431E4C6796}" type="pres">
      <dgm:prSet presAssocID="{2E478ECF-D926-4604-A0A7-513B5E8AF32C}" presName="descendantText" presStyleLbl="alignAccFollowNode1" presStyleIdx="2" presStyleCnt="3" custScaleY="54648">
        <dgm:presLayoutVars>
          <dgm:bulletEnabled val="1"/>
        </dgm:presLayoutVars>
      </dgm:prSet>
      <dgm:spPr/>
    </dgm:pt>
  </dgm:ptLst>
  <dgm:cxnLst>
    <dgm:cxn modelId="{95278D0D-F571-4ABA-8E8C-A387A0411F9D}" type="presOf" srcId="{2E478ECF-D926-4604-A0A7-513B5E8AF32C}" destId="{801C7233-A16B-4F82-ABB1-DE06FE8571A2}" srcOrd="0" destOrd="0" presId="urn:microsoft.com/office/officeart/2005/8/layout/vList5"/>
    <dgm:cxn modelId="{3F35D90D-5240-49C1-876C-5768968A91E0}" type="presOf" srcId="{1B877C07-0D0C-4D33-AC15-10C1B935192E}" destId="{AE011D58-5DEE-48E1-9CAE-24A9BE819030}" srcOrd="0" destOrd="0" presId="urn:microsoft.com/office/officeart/2005/8/layout/vList5"/>
    <dgm:cxn modelId="{8AEA5C11-B5A6-4977-968E-CD079654F4A8}" srcId="{A206A66E-0F95-4AD9-B098-E817C2A02FC7}" destId="{CE39FA4B-8727-48A2-8C84-E847CD04D263}" srcOrd="0" destOrd="0" parTransId="{0A1E13E6-FF17-40F0-9CA3-50273C02E791}" sibTransId="{000EBAF8-780A-4E4E-AFB6-B33B450A30A2}"/>
    <dgm:cxn modelId="{36E16717-8E99-4610-BD50-D37C3ACCDCBF}" type="presOf" srcId="{871AF189-C756-4D9D-AD95-087280D84E4A}" destId="{C68E64D7-030E-44A0-9506-CFBC36ABAE21}" srcOrd="0" destOrd="0" presId="urn:microsoft.com/office/officeart/2005/8/layout/vList5"/>
    <dgm:cxn modelId="{52DE731E-A356-489A-A22F-AFE8A29B03F2}" type="presOf" srcId="{CE39FA4B-8727-48A2-8C84-E847CD04D263}" destId="{CE0D36AB-ED82-43F6-962D-6446BF8AB6DF}" srcOrd="0" destOrd="0" presId="urn:microsoft.com/office/officeart/2005/8/layout/vList5"/>
    <dgm:cxn modelId="{2A472636-C3E1-4EE3-A86B-9C6CF15F892C}" srcId="{871AF189-C756-4D9D-AD95-087280D84E4A}" destId="{43FEE491-B467-4B10-BFCF-34FCCCAF26F9}" srcOrd="1" destOrd="0" parTransId="{86ACAF24-A1FC-41DF-80C5-458568DF443F}" sibTransId="{432E5A6C-01BF-4D02-816A-950921285857}"/>
    <dgm:cxn modelId="{C5A65D3E-4EF0-4F68-9746-78D09512194E}" type="presOf" srcId="{E0AD1417-0335-486C-A576-340BF36419B4}" destId="{C3CF4EB7-26D0-4B51-ACB2-3DE18519B75D}" srcOrd="0" destOrd="3" presId="urn:microsoft.com/office/officeart/2005/8/layout/vList5"/>
    <dgm:cxn modelId="{FCF3113F-6DD1-4BF6-BAF3-71393B555654}" srcId="{871AF189-C756-4D9D-AD95-087280D84E4A}" destId="{1B877C07-0D0C-4D33-AC15-10C1B935192E}" srcOrd="0" destOrd="0" parTransId="{543AB5FE-A709-41AC-855B-E794F26CA1BD}" sibTransId="{8D71E5E8-9910-4DE4-A2DB-FF9AF15BA529}"/>
    <dgm:cxn modelId="{7DE66E40-DC9B-48A5-B0DA-D1B00EADE895}" type="presOf" srcId="{1348A5DD-2EB2-4E64-B2C4-DA5F8873679D}" destId="{C3CF4EB7-26D0-4B51-ACB2-3DE18519B75D}" srcOrd="0" destOrd="0" presId="urn:microsoft.com/office/officeart/2005/8/layout/vList5"/>
    <dgm:cxn modelId="{D5902441-3DBC-4FC5-9077-C1682BC48B13}" type="presOf" srcId="{A206A66E-0F95-4AD9-B098-E817C2A02FC7}" destId="{6805B701-20FF-4E6B-9A6C-2E28C3F52192}" srcOrd="0" destOrd="0" presId="urn:microsoft.com/office/officeart/2005/8/layout/vList5"/>
    <dgm:cxn modelId="{74D0E54D-37A5-4B91-A096-0A4458126225}" type="presOf" srcId="{43FEE491-B467-4B10-BFCF-34FCCCAF26F9}" destId="{AE011D58-5DEE-48E1-9CAE-24A9BE819030}" srcOrd="0" destOrd="1" presId="urn:microsoft.com/office/officeart/2005/8/layout/vList5"/>
    <dgm:cxn modelId="{A22DE475-DD27-47D0-AAA0-21BB4D04D934}" type="presOf" srcId="{5C63DF72-1514-4861-B020-812E733F90ED}" destId="{AE011D58-5DEE-48E1-9CAE-24A9BE819030}" srcOrd="0" destOrd="3" presId="urn:microsoft.com/office/officeart/2005/8/layout/vList5"/>
    <dgm:cxn modelId="{C6CF9085-A8D3-4A0E-82BF-381707559DE6}" srcId="{871AF189-C756-4D9D-AD95-087280D84E4A}" destId="{C101992C-B2A6-470B-BB7C-B64F27AB3AB6}" srcOrd="2" destOrd="0" parTransId="{F59A4BFA-F9C2-4B9E-A2E9-0F74F4104671}" sibTransId="{589CCE9D-4093-4A46-A10E-0F162220F5B7}"/>
    <dgm:cxn modelId="{6DA37989-8A1A-454D-9944-A09317A7E943}" type="presOf" srcId="{5CD96AD6-DBD2-4E96-A427-7229752202BE}" destId="{C3CF4EB7-26D0-4B51-ACB2-3DE18519B75D}" srcOrd="0" destOrd="2" presId="urn:microsoft.com/office/officeart/2005/8/layout/vList5"/>
    <dgm:cxn modelId="{F2A9BC96-4C35-4FBA-83C7-ED820412E3C4}" srcId="{A206A66E-0F95-4AD9-B098-E817C2A02FC7}" destId="{871AF189-C756-4D9D-AD95-087280D84E4A}" srcOrd="1" destOrd="0" parTransId="{B416536C-7467-4A71-B01E-F8C623DEB1D8}" sibTransId="{8B0C5E14-6464-4BA5-94D1-19FD19CC830D}"/>
    <dgm:cxn modelId="{8780539B-7991-40B0-9835-1C6EA1C1F934}" srcId="{A206A66E-0F95-4AD9-B098-E817C2A02FC7}" destId="{2E478ECF-D926-4604-A0A7-513B5E8AF32C}" srcOrd="2" destOrd="0" parTransId="{21C7F6F2-9318-4EC1-912F-65BD8E11948C}" sibTransId="{A6F060D6-3CEE-492C-AF85-4BD7F50D9CB4}"/>
    <dgm:cxn modelId="{6C10CEA3-500D-45B8-B8CC-44A0ED868148}" type="presOf" srcId="{C101992C-B2A6-470B-BB7C-B64F27AB3AB6}" destId="{AE011D58-5DEE-48E1-9CAE-24A9BE819030}" srcOrd="0" destOrd="2" presId="urn:microsoft.com/office/officeart/2005/8/layout/vList5"/>
    <dgm:cxn modelId="{7F881DA6-2E45-4477-A4C7-B9E2CDDC6C89}" srcId="{871AF189-C756-4D9D-AD95-087280D84E4A}" destId="{DB7289BA-A134-4250-A047-94DA1267B37A}" srcOrd="4" destOrd="0" parTransId="{FAC51C90-E835-4E44-9773-E6E51A1803CF}" sibTransId="{EA4AB6BD-0F54-4C05-8D89-2B663C0387ED}"/>
    <dgm:cxn modelId="{C727CAAB-4841-477B-BDC6-956BD237F24F}" srcId="{CE39FA4B-8727-48A2-8C84-E847CD04D263}" destId="{E0AD1417-0335-486C-A576-340BF36419B4}" srcOrd="3" destOrd="0" parTransId="{6129F771-19D8-449D-9A8E-01F5959CB5EF}" sibTransId="{518B8ED0-C900-412B-B54C-07F431BD3B86}"/>
    <dgm:cxn modelId="{C0CE5FBC-DA01-4613-A987-ADDA6ADFB3FD}" srcId="{2E478ECF-D926-4604-A0A7-513B5E8AF32C}" destId="{C0941B08-17F4-4803-B229-D0690961CAD7}" srcOrd="0" destOrd="0" parTransId="{EF3BDAD2-F808-41FC-A142-79C66CF62B0F}" sibTransId="{B42B1125-BCEB-4677-AA89-F73D167824B8}"/>
    <dgm:cxn modelId="{4B3315C7-B105-4A65-AA8D-BDDAA586FC42}" type="presOf" srcId="{DB7289BA-A134-4250-A047-94DA1267B37A}" destId="{AE011D58-5DEE-48E1-9CAE-24A9BE819030}" srcOrd="0" destOrd="4" presId="urn:microsoft.com/office/officeart/2005/8/layout/vList5"/>
    <dgm:cxn modelId="{6D59C3CE-9F2E-4EFF-9794-6E482134D7D6}" srcId="{CE39FA4B-8727-48A2-8C84-E847CD04D263}" destId="{5CD96AD6-DBD2-4E96-A427-7229752202BE}" srcOrd="2" destOrd="0" parTransId="{854F36AF-531B-4366-AE8D-7AC6BD4B33EA}" sibTransId="{C77B92D9-2879-4ED0-A625-2143151D4680}"/>
    <dgm:cxn modelId="{49A26BD9-111A-46EF-B7FF-D8BB99D0B4CE}" srcId="{CE39FA4B-8727-48A2-8C84-E847CD04D263}" destId="{1348A5DD-2EB2-4E64-B2C4-DA5F8873679D}" srcOrd="0" destOrd="0" parTransId="{CFE0AC4B-A2C6-4A09-957A-EA47357B019D}" sibTransId="{309A96E9-40C6-473F-8864-4BFA22112D6F}"/>
    <dgm:cxn modelId="{8A04F9D9-2072-4BFE-8919-6A4DC15553FA}" srcId="{CE39FA4B-8727-48A2-8C84-E847CD04D263}" destId="{D4B036FC-A366-4FB1-BABD-9EF83AEF94C8}" srcOrd="1" destOrd="0" parTransId="{ED859D55-019D-47F1-857A-12B712A384F4}" sibTransId="{7C383692-7CE3-4C25-8888-619F7D7F9B79}"/>
    <dgm:cxn modelId="{1C4B36E0-77A3-4899-AD5E-B6970E70D19C}" type="presOf" srcId="{C0941B08-17F4-4803-B229-D0690961CAD7}" destId="{2AF9A765-7281-43F4-AEF0-BD431E4C6796}" srcOrd="0" destOrd="0" presId="urn:microsoft.com/office/officeart/2005/8/layout/vList5"/>
    <dgm:cxn modelId="{1CBD06E7-275A-4FEE-BD85-39074E554DEC}" type="presOf" srcId="{D4B036FC-A366-4FB1-BABD-9EF83AEF94C8}" destId="{C3CF4EB7-26D0-4B51-ACB2-3DE18519B75D}" srcOrd="0" destOrd="1" presId="urn:microsoft.com/office/officeart/2005/8/layout/vList5"/>
    <dgm:cxn modelId="{FEDDF1F5-CC99-4B55-9E2A-4538E6FA7096}" srcId="{871AF189-C756-4D9D-AD95-087280D84E4A}" destId="{5C63DF72-1514-4861-B020-812E733F90ED}" srcOrd="3" destOrd="0" parTransId="{22F33A0B-C4BA-400E-BE8C-3733D30D233C}" sibTransId="{374C9F7A-762A-4964-9F5D-EFDA58F0C686}"/>
    <dgm:cxn modelId="{8B24D910-3846-4491-83F7-F057F4B2936F}" type="presParOf" srcId="{6805B701-20FF-4E6B-9A6C-2E28C3F52192}" destId="{4B41D93D-3643-4115-BFEC-B93AB61F4D55}" srcOrd="0" destOrd="0" presId="urn:microsoft.com/office/officeart/2005/8/layout/vList5"/>
    <dgm:cxn modelId="{1A9277B9-155C-4656-BE41-95F9C5D0A476}" type="presParOf" srcId="{4B41D93D-3643-4115-BFEC-B93AB61F4D55}" destId="{CE0D36AB-ED82-43F6-962D-6446BF8AB6DF}" srcOrd="0" destOrd="0" presId="urn:microsoft.com/office/officeart/2005/8/layout/vList5"/>
    <dgm:cxn modelId="{4B91905E-BB9D-4A45-B24A-6E5F596F7DBD}" type="presParOf" srcId="{4B41D93D-3643-4115-BFEC-B93AB61F4D55}" destId="{C3CF4EB7-26D0-4B51-ACB2-3DE18519B75D}" srcOrd="1" destOrd="0" presId="urn:microsoft.com/office/officeart/2005/8/layout/vList5"/>
    <dgm:cxn modelId="{FA4B7F73-C40F-493E-9BBE-B5205B87FBAA}" type="presParOf" srcId="{6805B701-20FF-4E6B-9A6C-2E28C3F52192}" destId="{E4494F36-33FA-4F1A-BD47-7510B26E00F0}" srcOrd="1" destOrd="0" presId="urn:microsoft.com/office/officeart/2005/8/layout/vList5"/>
    <dgm:cxn modelId="{D6AD576E-8B27-4F38-B6E4-B7F319400787}" type="presParOf" srcId="{6805B701-20FF-4E6B-9A6C-2E28C3F52192}" destId="{475499B5-F46A-40CF-82F2-39F329D8F87D}" srcOrd="2" destOrd="0" presId="urn:microsoft.com/office/officeart/2005/8/layout/vList5"/>
    <dgm:cxn modelId="{86BFA800-C9A5-425E-B229-9394F8C8F25D}" type="presParOf" srcId="{475499B5-F46A-40CF-82F2-39F329D8F87D}" destId="{C68E64D7-030E-44A0-9506-CFBC36ABAE21}" srcOrd="0" destOrd="0" presId="urn:microsoft.com/office/officeart/2005/8/layout/vList5"/>
    <dgm:cxn modelId="{E990FD83-A056-4947-B6F7-2AEDE9202433}" type="presParOf" srcId="{475499B5-F46A-40CF-82F2-39F329D8F87D}" destId="{AE011D58-5DEE-48E1-9CAE-24A9BE819030}" srcOrd="1" destOrd="0" presId="urn:microsoft.com/office/officeart/2005/8/layout/vList5"/>
    <dgm:cxn modelId="{F92F395A-464C-452E-A584-5C2660AB1331}" type="presParOf" srcId="{6805B701-20FF-4E6B-9A6C-2E28C3F52192}" destId="{94081E6A-8278-494B-82C9-49BA7F1B0899}" srcOrd="3" destOrd="0" presId="urn:microsoft.com/office/officeart/2005/8/layout/vList5"/>
    <dgm:cxn modelId="{40F7D8BB-6D33-4CC7-8203-D35382E79D20}" type="presParOf" srcId="{6805B701-20FF-4E6B-9A6C-2E28C3F52192}" destId="{AC7898E5-815F-46D6-838C-47FF2E145A62}" srcOrd="4" destOrd="0" presId="urn:microsoft.com/office/officeart/2005/8/layout/vList5"/>
    <dgm:cxn modelId="{82644675-F376-4AB2-92EB-D358798D7754}" type="presParOf" srcId="{AC7898E5-815F-46D6-838C-47FF2E145A62}" destId="{801C7233-A16B-4F82-ABB1-DE06FE8571A2}" srcOrd="0" destOrd="0" presId="urn:microsoft.com/office/officeart/2005/8/layout/vList5"/>
    <dgm:cxn modelId="{8B96F49E-C0E2-4B25-8277-5BEF893A98A1}" type="presParOf" srcId="{AC7898E5-815F-46D6-838C-47FF2E145A62}" destId="{2AF9A765-7281-43F4-AEF0-BD431E4C67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F4EB7-26D0-4B51-ACB2-3DE18519B75D}">
      <dsp:nvSpPr>
        <dsp:cNvPr id="0" name=""/>
        <dsp:cNvSpPr/>
      </dsp:nvSpPr>
      <dsp:spPr>
        <a:xfrm rot="5400000">
          <a:off x="6042201" y="-2254730"/>
          <a:ext cx="1508660" cy="6396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Acta de nacimiento.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Certificado de bachillerato.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Constancia de autenticidad de certificado de bachillerato.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CURP (copia certificada).</a:t>
          </a:r>
          <a:endParaRPr lang="es-MX" sz="1800" kern="1200" dirty="0"/>
        </a:p>
      </dsp:txBody>
      <dsp:txXfrm rot="-5400000">
        <a:off x="3598164" y="262954"/>
        <a:ext cx="6323089" cy="1361366"/>
      </dsp:txXfrm>
    </dsp:sp>
    <dsp:sp modelId="{CE0D36AB-ED82-43F6-962D-6446BF8AB6DF}">
      <dsp:nvSpPr>
        <dsp:cNvPr id="0" name=""/>
        <dsp:cNvSpPr/>
      </dsp:nvSpPr>
      <dsp:spPr>
        <a:xfrm>
          <a:off x="0" y="724"/>
          <a:ext cx="3598164" cy="1885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Requisitos de Inscripción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B050"/>
              </a:solidFill>
            </a:rPr>
            <a:t>(Revisa la columna de observaciones de la lista de asistencia a esta reunión)</a:t>
          </a:r>
          <a:endParaRPr lang="es-ES" sz="1400" b="1" kern="1200" dirty="0">
            <a:solidFill>
              <a:schemeClr val="accent2"/>
            </a:solidFill>
          </a:endParaRPr>
        </a:p>
      </dsp:txBody>
      <dsp:txXfrm>
        <a:off x="92058" y="92782"/>
        <a:ext cx="3414048" cy="1701709"/>
      </dsp:txXfrm>
    </dsp:sp>
    <dsp:sp modelId="{AE011D58-5DEE-48E1-9CAE-24A9BE819030}">
      <dsp:nvSpPr>
        <dsp:cNvPr id="0" name=""/>
        <dsp:cNvSpPr/>
      </dsp:nvSpPr>
      <dsp:spPr>
        <a:xfrm rot="5400000">
          <a:off x="5458792" y="212876"/>
          <a:ext cx="2675478" cy="6396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Datos personales actualizados.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Fotografías físicas de estudio fotográfico.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Fotografía digital de estudio fotográfico.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Firma autógrafa.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Sobre tipo nomina y folder tamaño oficio.</a:t>
          </a:r>
        </a:p>
      </dsp:txBody>
      <dsp:txXfrm rot="-5400000">
        <a:off x="3598163" y="2204111"/>
        <a:ext cx="6266130" cy="2414266"/>
      </dsp:txXfrm>
    </dsp:sp>
    <dsp:sp modelId="{C68E64D7-030E-44A0-9506-CFBC36ABAE21}">
      <dsp:nvSpPr>
        <dsp:cNvPr id="0" name=""/>
        <dsp:cNvSpPr/>
      </dsp:nvSpPr>
      <dsp:spPr>
        <a:xfrm>
          <a:off x="0" y="2025158"/>
          <a:ext cx="3598164" cy="2772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Requisitos de Titulación</a:t>
          </a:r>
          <a:endParaRPr lang="es-MX" sz="4000" kern="1200" dirty="0"/>
        </a:p>
      </dsp:txBody>
      <dsp:txXfrm>
        <a:off x="135326" y="2160484"/>
        <a:ext cx="3327512" cy="2501519"/>
      </dsp:txXfrm>
    </dsp:sp>
    <dsp:sp modelId="{2AF9A765-7281-43F4-AEF0-BD431E4C6796}">
      <dsp:nvSpPr>
        <dsp:cNvPr id="0" name=""/>
        <dsp:cNvSpPr/>
      </dsp:nvSpPr>
      <dsp:spPr>
        <a:xfrm rot="5400000">
          <a:off x="6190557" y="2495039"/>
          <a:ext cx="1211949" cy="6396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/>
            <a:t>Pago por el trámite de titulación. </a:t>
          </a:r>
          <a:endParaRPr lang="es-MX" sz="2000" kern="1200" dirty="0">
            <a:solidFill>
              <a:schemeClr val="tx1"/>
            </a:solidFill>
          </a:endParaRPr>
        </a:p>
      </dsp:txBody>
      <dsp:txXfrm rot="-5400000">
        <a:off x="3598164" y="5146594"/>
        <a:ext cx="6337574" cy="1093625"/>
      </dsp:txXfrm>
    </dsp:sp>
    <dsp:sp modelId="{801C7233-A16B-4F82-ABB1-DE06FE8571A2}">
      <dsp:nvSpPr>
        <dsp:cNvPr id="0" name=""/>
        <dsp:cNvSpPr/>
      </dsp:nvSpPr>
      <dsp:spPr>
        <a:xfrm>
          <a:off x="0" y="4935938"/>
          <a:ext cx="3598164" cy="1514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Requisito para registro de título</a:t>
          </a:r>
          <a:endParaRPr lang="es-MX" sz="3000" kern="1200" dirty="0"/>
        </a:p>
      </dsp:txBody>
      <dsp:txXfrm>
        <a:off x="73953" y="5009891"/>
        <a:ext cx="3450258" cy="1367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785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49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0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70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765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27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4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73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11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55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19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2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34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1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548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81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7D18-A78D-4850-A195-A04ADE60BC16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8E177A-59E0-4245-A02C-5BCBC0F74B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5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siin3.utvm.edu.mx/e-sii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63850" y="2155549"/>
            <a:ext cx="6464300" cy="2387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dirty="0"/>
              <a:t>PROCESO DE TITULACIÓN</a:t>
            </a:r>
            <a:br>
              <a:rPr lang="es-MX" dirty="0"/>
            </a:br>
            <a:r>
              <a:rPr lang="es-MX" sz="2400" dirty="0"/>
              <a:t>Generación: Septiembre 2023 – agosto 2025</a:t>
            </a:r>
            <a:br>
              <a:rPr lang="es-MX" sz="2400" dirty="0"/>
            </a:br>
            <a:r>
              <a:rPr lang="es-MX" sz="2400" dirty="0"/>
              <a:t>Nivel: Técnico Superior Universitario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27700" y="4627950"/>
            <a:ext cx="6464300" cy="1655762"/>
          </a:xfrm>
        </p:spPr>
        <p:txBody>
          <a:bodyPr anchor="ctr">
            <a:normAutofit/>
          </a:bodyPr>
          <a:lstStyle/>
          <a:p>
            <a:pPr algn="r"/>
            <a:r>
              <a:rPr lang="es-MX" sz="2400" dirty="0"/>
              <a:t>Departamento de Servicios Escolares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74" y="89176"/>
            <a:ext cx="3212326" cy="206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Sobre tipo nomina y Folder tamaño oficio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17689"/>
            <a:ext cx="6561666" cy="495458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b="1" dirty="0"/>
              <a:t>Sobre tipo nomina</a:t>
            </a:r>
          </a:p>
          <a:p>
            <a:pPr marL="0" indent="0" algn="just">
              <a:buNone/>
            </a:pPr>
            <a:r>
              <a:rPr lang="es-MX" dirty="0"/>
              <a:t>Anotar en el sobre tus datos: Nombre completo, matrícula y Programa Educativo.</a:t>
            </a:r>
          </a:p>
          <a:p>
            <a:pPr marL="0" indent="0" algn="just">
              <a:buNone/>
            </a:pPr>
            <a:r>
              <a:rPr lang="es-MX" dirty="0"/>
              <a:t>Dentro del sobre deben ir las fotografías sueltas (sin bolsas o sobres pequeños) y el cuadro de tus datos con  firma autógrafa.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b="1" dirty="0"/>
              <a:t>Folder tamaño oficio </a:t>
            </a:r>
            <a:r>
              <a:rPr lang="es-MX" dirty="0"/>
              <a:t>color beige, escribe tu nombre completo en la cejilla, empezando por el primer apellido.</a:t>
            </a:r>
          </a:p>
          <a:p>
            <a:pPr marL="0" indent="0">
              <a:buNone/>
            </a:pPr>
            <a:endParaRPr lang="es-MX" dirty="0"/>
          </a:p>
        </p:txBody>
      </p:sp>
      <p:grpSp>
        <p:nvGrpSpPr>
          <p:cNvPr id="9" name="Grupo 8"/>
          <p:cNvGrpSpPr/>
          <p:nvPr/>
        </p:nvGrpSpPr>
        <p:grpSpPr>
          <a:xfrm>
            <a:off x="7823200" y="2247899"/>
            <a:ext cx="2222500" cy="1258887"/>
            <a:chOff x="7823200" y="2247899"/>
            <a:chExt cx="2222500" cy="1258887"/>
          </a:xfrm>
        </p:grpSpPr>
        <p:pic>
          <p:nvPicPr>
            <p:cNvPr id="4" name="Imagen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200" y="2247899"/>
              <a:ext cx="2222500" cy="125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adroTexto 1"/>
            <p:cNvSpPr txBox="1">
              <a:spLocks noChangeArrowheads="1"/>
            </p:cNvSpPr>
            <p:nvPr/>
          </p:nvSpPr>
          <p:spPr bwMode="auto">
            <a:xfrm>
              <a:off x="7887651" y="2545115"/>
              <a:ext cx="171354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MX" altLang="es-MX" sz="1100" dirty="0"/>
                <a:t>Tamaño aproximado del sobre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MX" altLang="es-MX" sz="1100" dirty="0"/>
                <a:t> 8.8 cm x 16.2 cm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s-MX" altLang="es-MX" sz="1100" dirty="0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65500" y="125174"/>
            <a:ext cx="261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Requisitos de titulación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15" b="73926" l="21016" r="50859"/>
                    </a14:imgEffect>
                  </a14:imgLayer>
                </a14:imgProps>
              </a:ext>
            </a:extLst>
          </a:blip>
          <a:srcRect l="20906" t="31566" r="47866" b="25479"/>
          <a:stretch/>
        </p:blipFill>
        <p:spPr>
          <a:xfrm rot="16200000">
            <a:off x="7415843" y="3608816"/>
            <a:ext cx="3012218" cy="33147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57B2F5-7E6B-4626-A483-943C230AD94B}"/>
              </a:ext>
            </a:extLst>
          </p:cNvPr>
          <p:cNvSpPr txBox="1"/>
          <p:nvPr/>
        </p:nvSpPr>
        <p:spPr>
          <a:xfrm rot="551006">
            <a:off x="7549226" y="4085223"/>
            <a:ext cx="1642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MV Boli" panose="02000500030200090000" pitchFamily="2" charset="0"/>
                <a:cs typeface="MV Boli" panose="02000500030200090000" pitchFamily="2" charset="0"/>
              </a:rPr>
              <a:t>García Quintero Raquel</a:t>
            </a:r>
          </a:p>
        </p:txBody>
      </p:sp>
    </p:spTree>
    <p:extLst>
      <p:ext uri="{BB962C8B-B14F-4D97-AF65-F5344CB8AC3E}">
        <p14:creationId xmlns:p14="http://schemas.microsoft.com/office/powerpoint/2010/main" val="287488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9161" y="624110"/>
            <a:ext cx="9575451" cy="1280890"/>
          </a:xfrm>
        </p:spPr>
        <p:txBody>
          <a:bodyPr>
            <a:normAutofit/>
          </a:bodyPr>
          <a:lstStyle/>
          <a:p>
            <a:r>
              <a:rPr lang="es-MX" sz="2400" dirty="0"/>
              <a:t>Entrega de requisitos al Departamento de Servicios Escolares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89A443A-0FEE-43B8-8D01-82D13FF9B57C}"/>
              </a:ext>
            </a:extLst>
          </p:cNvPr>
          <p:cNvSpPr/>
          <p:nvPr/>
        </p:nvSpPr>
        <p:spPr>
          <a:xfrm>
            <a:off x="677335" y="1171311"/>
            <a:ext cx="974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Todos los programas educativos del 10 al 16 de abril de 2025 (días hábiles) en horario de 08:30 a 16:00 </a:t>
            </a:r>
            <a:r>
              <a:rPr lang="es-MX" dirty="0" err="1"/>
              <a:t>hrs</a:t>
            </a:r>
            <a:r>
              <a:rPr lang="es-MX" dirty="0"/>
              <a:t>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7896B89-1DAD-456B-8B51-7284454B90B6}"/>
              </a:ext>
            </a:extLst>
          </p:cNvPr>
          <p:cNvGrpSpPr/>
          <p:nvPr/>
        </p:nvGrpSpPr>
        <p:grpSpPr>
          <a:xfrm>
            <a:off x="3513433" y="1728432"/>
            <a:ext cx="5028095" cy="4738028"/>
            <a:chOff x="3513433" y="1728432"/>
            <a:chExt cx="5028095" cy="4738028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DC2F51E-F8EB-4CDE-A4F4-0DE2FDE1FFCE}"/>
                </a:ext>
              </a:extLst>
            </p:cNvPr>
            <p:cNvGrpSpPr/>
            <p:nvPr/>
          </p:nvGrpSpPr>
          <p:grpSpPr>
            <a:xfrm>
              <a:off x="3513433" y="1728432"/>
              <a:ext cx="5028095" cy="4738028"/>
              <a:chOff x="337606" y="1806489"/>
              <a:chExt cx="5028095" cy="4738028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7DE9BB98-53A3-4278-A320-D2616457EA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58" t="25450" r="13316" b="17724"/>
              <a:stretch/>
            </p:blipFill>
            <p:spPr>
              <a:xfrm>
                <a:off x="337606" y="1806489"/>
                <a:ext cx="4975480" cy="4738028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6DEE042D-804A-4BEC-B913-D6905CCAF1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59" t="45407" r="13316" b="52051"/>
              <a:stretch/>
            </p:blipFill>
            <p:spPr>
              <a:xfrm>
                <a:off x="1716417" y="5908898"/>
                <a:ext cx="3649284" cy="200721"/>
              </a:xfrm>
              <a:prstGeom prst="rect">
                <a:avLst/>
              </a:prstGeom>
            </p:spPr>
          </p:pic>
        </p:grp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A99D902-A5F0-4FE3-BE09-1AE421603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361" t="75610" r="30444" b="22906"/>
            <a:stretch/>
          </p:blipFill>
          <p:spPr>
            <a:xfrm>
              <a:off x="4750419" y="3030345"/>
              <a:ext cx="3456879" cy="169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17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Requisito para registro de título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666" y="1631489"/>
            <a:ext cx="8596668" cy="42760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Periodo para realizar el pago: </a:t>
            </a:r>
            <a:r>
              <a:rPr lang="es-ES" dirty="0"/>
              <a:t>A partir de que tengas la calificación capturada y hasta el 26 </a:t>
            </a:r>
            <a:r>
              <a:rPr lang="es-ES"/>
              <a:t>de septiembre del </a:t>
            </a:r>
            <a:r>
              <a:rPr lang="es-ES" dirty="0"/>
              <a:t>2025.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MX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Pago por el trámite de titulación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dirty="0"/>
              <a:t>Costo actual </a:t>
            </a:r>
            <a:r>
              <a:rPr lang="es-ES" b="1" dirty="0"/>
              <a:t>$1,748.00</a:t>
            </a:r>
            <a:r>
              <a:rPr lang="es-ES" dirty="0"/>
              <a:t>, cada año se actualiza la tarifa.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dirty="0"/>
              <a:t>Descarga la ficha de pago en: </a:t>
            </a:r>
            <a:r>
              <a:rPr lang="es-MX" dirty="0">
                <a:solidFill>
                  <a:srgbClr val="1409E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https://esiin3.utvm.edu.mx/e-siin/</a:t>
            </a:r>
            <a:r>
              <a:rPr lang="es-MX" dirty="0">
                <a:solidFill>
                  <a:srgbClr val="1409E7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MX" dirty="0"/>
          </a:p>
          <a:p>
            <a:pPr marL="0" indent="0" algn="ctr">
              <a:spcBef>
                <a:spcPts val="0"/>
              </a:spcBef>
              <a:buNone/>
            </a:pPr>
            <a:endParaRPr lang="es-MX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MX" b="1" dirty="0">
                <a:solidFill>
                  <a:srgbClr val="007E39"/>
                </a:solidFill>
              </a:rPr>
              <a:t>Importante: De no cumplir con la entrega de requisitos y la realización del pago, el trámite de titulación se realizará con la siguiente generación del mismo nivel.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5500" y="125174"/>
            <a:ext cx="4570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/>
              <a:t>Requisito para registro de título</a:t>
            </a:r>
          </a:p>
        </p:txBody>
      </p:sp>
    </p:spTree>
    <p:extLst>
      <p:ext uri="{BB962C8B-B14F-4D97-AF65-F5344CB8AC3E}">
        <p14:creationId xmlns:p14="http://schemas.microsoft.com/office/powerpoint/2010/main" val="85223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5C9B4-D7C2-4A22-B5BC-6FC0B3F13574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s-MX" b="1" dirty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 Black" panose="00000A00000000000000" pitchFamily="50" charset="0"/>
              </a:rPr>
              <a:t>Beneficios de realizar el trámite de titulación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8D46F4F-BAC0-4266-A2A5-8E48A4E8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Reconocimiento oficial: La titulación te otorga un documento que certifica tu formación académica y es requisito indispensable para ejercer profesionalmente.</a:t>
            </a:r>
          </a:p>
          <a:p>
            <a:pPr algn="just"/>
            <a:r>
              <a:rPr lang="es-ES" dirty="0"/>
              <a:t>Mejores oportunidades laborales: Contar con un título incrementa tus posibilidades de acceder a empleos mejor remunerados.</a:t>
            </a:r>
          </a:p>
          <a:p>
            <a:pPr algn="just"/>
            <a:r>
              <a:rPr lang="es-ES" dirty="0"/>
              <a:t>Acceso a estudios de posgrado: El título es un requisito esencial para continuar con estudios de especialización, maestría.</a:t>
            </a:r>
          </a:p>
          <a:p>
            <a:pPr algn="just"/>
            <a:r>
              <a:rPr lang="es-ES" dirty="0"/>
              <a:t>Mayor competitividad: Estar titulado te hace más competitivo en el mercado laboral, ya que muchas empresas prefieren candidatos con estudios formales concluidos.</a:t>
            </a:r>
          </a:p>
          <a:p>
            <a:pPr algn="just"/>
            <a:r>
              <a:rPr lang="es-ES" dirty="0"/>
              <a:t>Seguridad jurídica: Tener un título te respalda legalmente como profesional, lo que es importante para la certificación en algunos campos laborales o para emprender de manera formal.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FF375A-995C-456D-A1D1-3EC4E27AF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8" t="44567" r="6250" b="8814"/>
          <a:stretch/>
        </p:blipFill>
        <p:spPr>
          <a:xfrm>
            <a:off x="9277814" y="5692754"/>
            <a:ext cx="2107581" cy="10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8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BBA7A-2440-4FC6-A087-F6B8F8EE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16CC1F0-39AE-48EF-A1BE-05570FD71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" y="124488"/>
            <a:ext cx="12184781" cy="6609025"/>
          </a:xfrm>
        </p:spPr>
      </p:pic>
    </p:spTree>
    <p:extLst>
      <p:ext uri="{BB962C8B-B14F-4D97-AF65-F5344CB8AC3E}">
        <p14:creationId xmlns:p14="http://schemas.microsoft.com/office/powerpoint/2010/main" val="281002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27780" y="2788502"/>
            <a:ext cx="5363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48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tu atención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46B3C-9EAC-44EF-9EBC-1BC018B79623}"/>
              </a:ext>
            </a:extLst>
          </p:cNvPr>
          <p:cNvSpPr txBox="1">
            <a:spLocks/>
          </p:cNvSpPr>
          <p:nvPr/>
        </p:nvSpPr>
        <p:spPr>
          <a:xfrm>
            <a:off x="1797666" y="838200"/>
            <a:ext cx="8596668" cy="580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b="1" dirty="0">
                <a:solidFill>
                  <a:srgbClr val="007E39"/>
                </a:solidFill>
              </a:rPr>
              <a:t>NOTA: La información presentada esta sometida a cambios.</a:t>
            </a:r>
            <a:endParaRPr lang="es-MX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0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Normativa SEP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61D1797-CD3C-4DC2-B247-DF3413712510}"/>
              </a:ext>
            </a:extLst>
          </p:cNvPr>
          <p:cNvGrpSpPr/>
          <p:nvPr/>
        </p:nvGrpSpPr>
        <p:grpSpPr>
          <a:xfrm>
            <a:off x="2684553" y="1773015"/>
            <a:ext cx="8539162" cy="4460875"/>
            <a:chOff x="677334" y="1580487"/>
            <a:chExt cx="8539162" cy="4460875"/>
          </a:xfrm>
        </p:grpSpPr>
        <p:sp>
          <p:nvSpPr>
            <p:cNvPr id="6" name="Shape 837"/>
            <p:cNvSpPr/>
            <p:nvPr/>
          </p:nvSpPr>
          <p:spPr>
            <a:xfrm>
              <a:off x="4825471" y="1580487"/>
              <a:ext cx="4391025" cy="10445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lIns="51431" tIns="51431" rIns="51431" bIns="51431" anchor="ctr"/>
            <a:lstStyle/>
            <a:p>
              <a:pPr marL="114297" algn="just" eaLnBrk="1" fontAlgn="auto" hangingPunct="1">
                <a:spcBef>
                  <a:spcPts val="0"/>
                </a:spcBef>
                <a:spcAft>
                  <a:spcPts val="0"/>
                </a:spcAft>
                <a:buSzPts val="1200"/>
                <a:defRPr/>
              </a:pP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El DECRETO por el que se reforman y derogan diversas disposiciones del Reglamento de la Ley Reglamentaria del Artículo 5o. Constitucional, relativo al ejercicio de las profesiones en el Distrito Federal publicado en el DOF 5/04/2018.</a:t>
              </a:r>
            </a:p>
          </p:txBody>
        </p:sp>
        <p:sp>
          <p:nvSpPr>
            <p:cNvPr id="7" name="Shape 837"/>
            <p:cNvSpPr/>
            <p:nvPr/>
          </p:nvSpPr>
          <p:spPr>
            <a:xfrm>
              <a:off x="4825471" y="3212437"/>
              <a:ext cx="4391025" cy="1162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lIns="51431" tIns="51431" rIns="51431" bIns="51431" anchor="ctr"/>
            <a:lstStyle/>
            <a:p>
              <a:pPr marL="114297" algn="just" eaLnBrk="1" fontAlgn="auto" hangingPunct="1">
                <a:spcBef>
                  <a:spcPts val="0"/>
                </a:spcBef>
                <a:spcAft>
                  <a:spcPts val="0"/>
                </a:spcAft>
                <a:buSzPts val="1200"/>
                <a:defRPr/>
              </a:pP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Aviso por el que se da a conocer por parte de la Dirección General de Profesiones, el estándar oficial de la cédula profesional electrónica, con efectos de patente para el ejercicio profesional, publicado en el DOF 10/04/2018.</a:t>
              </a:r>
            </a:p>
          </p:txBody>
        </p:sp>
        <p:sp>
          <p:nvSpPr>
            <p:cNvPr id="8" name="Shape 837"/>
            <p:cNvSpPr/>
            <p:nvPr/>
          </p:nvSpPr>
          <p:spPr>
            <a:xfrm>
              <a:off x="4825471" y="4874549"/>
              <a:ext cx="4391025" cy="11668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lIns="51431" tIns="51431" rIns="51431" bIns="51431" anchor="ctr"/>
            <a:lstStyle/>
            <a:p>
              <a:pPr marL="114297" algn="just" eaLnBrk="1" fontAlgn="auto" hangingPunct="1">
                <a:spcBef>
                  <a:spcPts val="0"/>
                </a:spcBef>
                <a:spcAft>
                  <a:spcPts val="0"/>
                </a:spcAft>
                <a:buSzPts val="1200"/>
                <a:defRPr/>
              </a:pP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Aviso</a:t>
              </a:r>
              <a:r>
                <a:rPr lang="es-MX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 por el que da a conocer el </a:t>
              </a: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estándar</a:t>
              </a:r>
              <a:r>
                <a:rPr lang="es-MX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 para la </a:t>
              </a: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recepción</a:t>
              </a:r>
              <a:r>
                <a:rPr lang="es-MX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 en forma  electrónica de los </a:t>
              </a: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títulos profesionales o grados académicos</a:t>
              </a:r>
              <a:r>
                <a:rPr lang="es-MX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, para efectos de su registro ante la Dirección General de Profesiones, publicado en el DOF </a:t>
              </a: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Open Sans"/>
                </a:rPr>
                <a:t>13/04/2018.</a:t>
              </a:r>
            </a:p>
          </p:txBody>
        </p:sp>
        <p:pic>
          <p:nvPicPr>
            <p:cNvPr id="10" name="Imagen 9" descr="ley-ral-edu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4" y="1904337"/>
              <a:ext cx="3327400" cy="3778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Conector recto de flecha 11"/>
            <p:cNvCxnSpPr>
              <a:stCxn id="10" idx="3"/>
              <a:endCxn id="7" idx="1"/>
            </p:cNvCxnSpPr>
            <p:nvPr/>
          </p:nvCxnSpPr>
          <p:spPr>
            <a:xfrm>
              <a:off x="4004734" y="3793462"/>
              <a:ext cx="82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4415102" y="2160589"/>
              <a:ext cx="0" cy="3297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>
              <a:off x="4415102" y="2160589"/>
              <a:ext cx="4103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>
              <a:endCxn id="8" idx="1"/>
            </p:cNvCxnSpPr>
            <p:nvPr/>
          </p:nvCxnSpPr>
          <p:spPr>
            <a:xfrm>
              <a:off x="4415102" y="5457955"/>
              <a:ext cx="41036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79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91367"/>
              </p:ext>
            </p:extLst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3978457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98104153"/>
                    </a:ext>
                  </a:extLst>
                </a:gridCol>
                <a:gridCol w="11430000">
                  <a:extLst>
                    <a:ext uri="{9D8B030D-6E8A-4147-A177-3AD203B41FA5}">
                      <a16:colId xmlns:a16="http://schemas.microsoft.com/office/drawing/2014/main" val="187669765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b="0" dirty="0"/>
                        <a:t>PROCESO DE TITULACIÓN</a:t>
                      </a:r>
                    </a:p>
                  </a:txBody>
                  <a:tcPr vert="vert27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Egresado</a:t>
                      </a:r>
                    </a:p>
                  </a:txBody>
                  <a:tcPr vert="vert27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66181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Servicios Escolares</a:t>
                      </a:r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17179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Dirección General de profesiones del estado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88606"/>
                  </a:ext>
                </a:extLst>
              </a:tr>
            </a:tbl>
          </a:graphicData>
        </a:graphic>
      </p:graphicFrame>
      <p:grpSp>
        <p:nvGrpSpPr>
          <p:cNvPr id="171" name="Grupo 170"/>
          <p:cNvGrpSpPr/>
          <p:nvPr/>
        </p:nvGrpSpPr>
        <p:grpSpPr>
          <a:xfrm>
            <a:off x="831850" y="260348"/>
            <a:ext cx="11274425" cy="6572251"/>
            <a:chOff x="831850" y="260348"/>
            <a:chExt cx="11274425" cy="6572251"/>
          </a:xfrm>
          <a:solidFill>
            <a:schemeClr val="accent5">
              <a:lumMod val="75000"/>
            </a:schemeClr>
          </a:solidFill>
        </p:grpSpPr>
        <p:sp>
          <p:nvSpPr>
            <p:cNvPr id="7" name="Elipse 6"/>
            <p:cNvSpPr/>
            <p:nvPr/>
          </p:nvSpPr>
          <p:spPr>
            <a:xfrm>
              <a:off x="831850" y="977898"/>
              <a:ext cx="342900" cy="3556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384300" y="711200"/>
              <a:ext cx="1308100" cy="9144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Acredita el plan de estudios y la estadía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149600" y="260348"/>
              <a:ext cx="13462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Entrega requisitos de titulación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149600" y="1365250"/>
              <a:ext cx="13462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Realiza el pago por el trámite de titulación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384300" y="3213099"/>
              <a:ext cx="13462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Inscribe al egresado en el libro de registro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149600" y="3213099"/>
              <a:ext cx="13462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Genera documentos por egreso y recopila firmas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927600" y="3213098"/>
              <a:ext cx="13462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Gestiona el pago (título y validación electrónica)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692900" y="3213098"/>
              <a:ext cx="16510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Registra al egresado en la plataforma de título electrónico y adjunta documentos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365250" y="5486398"/>
              <a:ext cx="13462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Dictamina el registro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149600" y="4933943"/>
              <a:ext cx="13462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Aprobado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3136900" y="6038843"/>
              <a:ext cx="13462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No aprobado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4927600" y="4933943"/>
              <a:ext cx="13462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Emite título profesional y registro estatal electrónico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763000" y="3200396"/>
              <a:ext cx="12700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Descarga título profesional y registro estatal electrónico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0452100" y="3200396"/>
              <a:ext cx="12700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Informa al egresado que el trámite ha concluido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8629650" y="711197"/>
              <a:ext cx="12700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Recibe título profesional y registro estatal electrónico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0287001" y="711200"/>
              <a:ext cx="1270000" cy="685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Realiza trámite de cédula profesional electrónica</a:t>
              </a:r>
            </a:p>
          </p:txBody>
        </p:sp>
        <p:cxnSp>
          <p:nvCxnSpPr>
            <p:cNvPr id="28" name="Conector recto de flecha 27"/>
            <p:cNvCxnSpPr>
              <a:endCxn id="8" idx="1"/>
            </p:cNvCxnSpPr>
            <p:nvPr/>
          </p:nvCxnSpPr>
          <p:spPr>
            <a:xfrm>
              <a:off x="1174750" y="1168400"/>
              <a:ext cx="209550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2711450" y="1168400"/>
              <a:ext cx="17145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2882900" y="603248"/>
              <a:ext cx="0" cy="110490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>
              <a:endCxn id="9" idx="1"/>
            </p:cNvCxnSpPr>
            <p:nvPr/>
          </p:nvCxnSpPr>
          <p:spPr>
            <a:xfrm>
              <a:off x="2882900" y="603248"/>
              <a:ext cx="266700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/>
            <p:cNvCxnSpPr>
              <a:endCxn id="11" idx="1"/>
            </p:cNvCxnSpPr>
            <p:nvPr/>
          </p:nvCxnSpPr>
          <p:spPr>
            <a:xfrm>
              <a:off x="2882900" y="1708148"/>
              <a:ext cx="266700" cy="2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upo 168"/>
            <p:cNvGrpSpPr/>
            <p:nvPr/>
          </p:nvGrpSpPr>
          <p:grpSpPr>
            <a:xfrm>
              <a:off x="4483100" y="596900"/>
              <a:ext cx="266700" cy="1104902"/>
              <a:chOff x="4483100" y="596900"/>
              <a:chExt cx="266700" cy="1104902"/>
            </a:xfrm>
            <a:grpFill/>
          </p:grpSpPr>
          <p:cxnSp>
            <p:nvCxnSpPr>
              <p:cNvPr id="54" name="Conector recto 53"/>
              <p:cNvCxnSpPr/>
              <p:nvPr/>
            </p:nvCxnSpPr>
            <p:spPr>
              <a:xfrm flipH="1">
                <a:off x="4749800" y="596900"/>
                <a:ext cx="0" cy="110490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de flecha 54"/>
              <p:cNvCxnSpPr/>
              <p:nvPr/>
            </p:nvCxnSpPr>
            <p:spPr>
              <a:xfrm flipH="1">
                <a:off x="4483100" y="596900"/>
                <a:ext cx="266700" cy="0"/>
              </a:xfrm>
              <a:prstGeom prst="straightConnector1">
                <a:avLst/>
              </a:prstGeom>
              <a:grpFill/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de flecha 55"/>
              <p:cNvCxnSpPr/>
              <p:nvPr/>
            </p:nvCxnSpPr>
            <p:spPr>
              <a:xfrm flipH="1">
                <a:off x="4483100" y="1701800"/>
                <a:ext cx="266700" cy="2"/>
              </a:xfrm>
              <a:prstGeom prst="straightConnector1">
                <a:avLst/>
              </a:prstGeom>
              <a:grpFill/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Conector angular 60"/>
            <p:cNvCxnSpPr/>
            <p:nvPr/>
          </p:nvCxnSpPr>
          <p:spPr>
            <a:xfrm rot="10800000" flipV="1">
              <a:off x="2057400" y="1168397"/>
              <a:ext cx="2692400" cy="1689097"/>
            </a:xfrm>
            <a:prstGeom prst="bentConnector3">
              <a:avLst>
                <a:gd name="adj1" fmla="val -6604"/>
              </a:avLst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de flecha 74"/>
            <p:cNvCxnSpPr>
              <a:endCxn id="12" idx="0"/>
            </p:cNvCxnSpPr>
            <p:nvPr/>
          </p:nvCxnSpPr>
          <p:spPr>
            <a:xfrm>
              <a:off x="2057400" y="2857495"/>
              <a:ext cx="0" cy="355604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de flecha 78"/>
            <p:cNvCxnSpPr>
              <a:stCxn id="12" idx="3"/>
              <a:endCxn id="14" idx="1"/>
            </p:cNvCxnSpPr>
            <p:nvPr/>
          </p:nvCxnSpPr>
          <p:spPr>
            <a:xfrm>
              <a:off x="2730500" y="3555999"/>
              <a:ext cx="41910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de flecha 80"/>
            <p:cNvCxnSpPr>
              <a:stCxn id="14" idx="3"/>
              <a:endCxn id="15" idx="1"/>
            </p:cNvCxnSpPr>
            <p:nvPr/>
          </p:nvCxnSpPr>
          <p:spPr>
            <a:xfrm flipV="1">
              <a:off x="4495800" y="3555998"/>
              <a:ext cx="431800" cy="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de flecha 82"/>
            <p:cNvCxnSpPr>
              <a:stCxn id="15" idx="3"/>
              <a:endCxn id="16" idx="1"/>
            </p:cNvCxnSpPr>
            <p:nvPr/>
          </p:nvCxnSpPr>
          <p:spPr>
            <a:xfrm>
              <a:off x="6273800" y="3555998"/>
              <a:ext cx="41910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angular 93"/>
            <p:cNvCxnSpPr>
              <a:stCxn id="16" idx="3"/>
              <a:endCxn id="17" idx="0"/>
            </p:cNvCxnSpPr>
            <p:nvPr/>
          </p:nvCxnSpPr>
          <p:spPr>
            <a:xfrm flipH="1">
              <a:off x="2038350" y="3555998"/>
              <a:ext cx="6305550" cy="1930400"/>
            </a:xfrm>
            <a:prstGeom prst="bentConnector4">
              <a:avLst>
                <a:gd name="adj1" fmla="val -3625"/>
                <a:gd name="adj2" fmla="val 58882"/>
              </a:avLst>
            </a:prstGeom>
            <a:grpFill/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upo 169"/>
            <p:cNvGrpSpPr/>
            <p:nvPr/>
          </p:nvGrpSpPr>
          <p:grpSpPr>
            <a:xfrm>
              <a:off x="2711450" y="5276843"/>
              <a:ext cx="438150" cy="1104902"/>
              <a:chOff x="2711450" y="5276843"/>
              <a:chExt cx="438150" cy="1104902"/>
            </a:xfrm>
            <a:grpFill/>
          </p:grpSpPr>
          <p:cxnSp>
            <p:nvCxnSpPr>
              <p:cNvPr id="97" name="Conector recto 96"/>
              <p:cNvCxnSpPr/>
              <p:nvPr/>
            </p:nvCxnSpPr>
            <p:spPr>
              <a:xfrm>
                <a:off x="2711450" y="5841995"/>
                <a:ext cx="17145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ector recto 97"/>
              <p:cNvCxnSpPr/>
              <p:nvPr/>
            </p:nvCxnSpPr>
            <p:spPr>
              <a:xfrm>
                <a:off x="2882900" y="5276843"/>
                <a:ext cx="0" cy="11049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recto de flecha 98"/>
              <p:cNvCxnSpPr/>
              <p:nvPr/>
            </p:nvCxnSpPr>
            <p:spPr>
              <a:xfrm>
                <a:off x="2882900" y="5276843"/>
                <a:ext cx="266700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ector recto de flecha 99"/>
              <p:cNvCxnSpPr/>
              <p:nvPr/>
            </p:nvCxnSpPr>
            <p:spPr>
              <a:xfrm>
                <a:off x="2882900" y="6381743"/>
                <a:ext cx="266700" cy="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Conector recto de flecha 102"/>
            <p:cNvCxnSpPr>
              <a:endCxn id="20" idx="1"/>
            </p:cNvCxnSpPr>
            <p:nvPr/>
          </p:nvCxnSpPr>
          <p:spPr>
            <a:xfrm flipV="1">
              <a:off x="4470400" y="5276843"/>
              <a:ext cx="457200" cy="317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131"/>
            <p:cNvCxnSpPr/>
            <p:nvPr/>
          </p:nvCxnSpPr>
          <p:spPr>
            <a:xfrm>
              <a:off x="3810000" y="6711943"/>
              <a:ext cx="0" cy="10800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Conector recto 133"/>
            <p:cNvCxnSpPr/>
            <p:nvPr/>
          </p:nvCxnSpPr>
          <p:spPr>
            <a:xfrm flipH="1">
              <a:off x="1097280" y="6832599"/>
              <a:ext cx="271272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cto 135"/>
            <p:cNvCxnSpPr/>
            <p:nvPr/>
          </p:nvCxnSpPr>
          <p:spPr>
            <a:xfrm flipH="1" flipV="1">
              <a:off x="1089660" y="4450080"/>
              <a:ext cx="7620" cy="238251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angular 137"/>
            <p:cNvCxnSpPr>
              <a:endCxn id="16" idx="2"/>
            </p:cNvCxnSpPr>
            <p:nvPr/>
          </p:nvCxnSpPr>
          <p:spPr>
            <a:xfrm flipV="1">
              <a:off x="1097280" y="3898898"/>
              <a:ext cx="6421120" cy="543562"/>
            </a:xfrm>
            <a:prstGeom prst="bentConnector2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angular 140"/>
            <p:cNvCxnSpPr>
              <a:stCxn id="20" idx="3"/>
              <a:endCxn id="21" idx="2"/>
            </p:cNvCxnSpPr>
            <p:nvPr/>
          </p:nvCxnSpPr>
          <p:spPr>
            <a:xfrm flipV="1">
              <a:off x="6273800" y="3886196"/>
              <a:ext cx="3124200" cy="1390647"/>
            </a:xfrm>
            <a:prstGeom prst="bentConnector2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cto de flecha 144"/>
            <p:cNvCxnSpPr>
              <a:stCxn id="21" idx="3"/>
              <a:endCxn id="22" idx="1"/>
            </p:cNvCxnSpPr>
            <p:nvPr/>
          </p:nvCxnSpPr>
          <p:spPr>
            <a:xfrm>
              <a:off x="10033000" y="3543296"/>
              <a:ext cx="41910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angular 146"/>
            <p:cNvCxnSpPr>
              <a:stCxn id="22" idx="3"/>
              <a:endCxn id="23" idx="2"/>
            </p:cNvCxnSpPr>
            <p:nvPr/>
          </p:nvCxnSpPr>
          <p:spPr>
            <a:xfrm flipH="1" flipV="1">
              <a:off x="9264650" y="1396997"/>
              <a:ext cx="2457450" cy="2146299"/>
            </a:xfrm>
            <a:prstGeom prst="bentConnector4">
              <a:avLst>
                <a:gd name="adj1" fmla="val -9302"/>
                <a:gd name="adj2" fmla="val 47337"/>
              </a:avLst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cto de flecha 153"/>
            <p:cNvCxnSpPr>
              <a:stCxn id="23" idx="3"/>
              <a:endCxn id="24" idx="1"/>
            </p:cNvCxnSpPr>
            <p:nvPr/>
          </p:nvCxnSpPr>
          <p:spPr>
            <a:xfrm>
              <a:off x="9899650" y="1054097"/>
              <a:ext cx="387351" cy="3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ipse 155"/>
            <p:cNvSpPr/>
            <p:nvPr/>
          </p:nvSpPr>
          <p:spPr>
            <a:xfrm>
              <a:off x="11763375" y="876300"/>
              <a:ext cx="342900" cy="3556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65" name="Conector recto de flecha 164"/>
            <p:cNvCxnSpPr>
              <a:stCxn id="24" idx="3"/>
              <a:endCxn id="156" idx="2"/>
            </p:cNvCxnSpPr>
            <p:nvPr/>
          </p:nvCxnSpPr>
          <p:spPr>
            <a:xfrm>
              <a:off x="11557001" y="1054100"/>
              <a:ext cx="206374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065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8208444-8DB2-4C9C-B6B1-D81C6034A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438934"/>
              </p:ext>
            </p:extLst>
          </p:nvPr>
        </p:nvGraphicFramePr>
        <p:xfrm>
          <a:off x="1651000" y="215900"/>
          <a:ext cx="9994900" cy="645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27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Datos personales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1687" cy="37776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2000" dirty="0"/>
              <a:t>Durante el periodo de reinscripciones al 6° cuatrimestre (estadía), actualiza la siguiente información personal:</a:t>
            </a:r>
          </a:p>
          <a:p>
            <a:pPr algn="just">
              <a:lnSpc>
                <a:spcPct val="120000"/>
              </a:lnSpc>
            </a:pPr>
            <a:r>
              <a:rPr lang="es-MX" sz="2000" dirty="0"/>
              <a:t>Dirección de tu domicilio (calle, número, colonia, localidad, municipio, estado).</a:t>
            </a:r>
          </a:p>
          <a:p>
            <a:pPr algn="just">
              <a:lnSpc>
                <a:spcPct val="120000"/>
              </a:lnSpc>
            </a:pPr>
            <a:r>
              <a:rPr lang="es-MX" sz="2000" dirty="0"/>
              <a:t>Correo electrónico (deberás verificar que tu cuenta de correo se encuentre activa).</a:t>
            </a:r>
          </a:p>
          <a:p>
            <a:pPr algn="just">
              <a:lnSpc>
                <a:spcPct val="120000"/>
              </a:lnSpc>
            </a:pPr>
            <a:r>
              <a:rPr lang="es-MX" sz="2000" dirty="0"/>
              <a:t>Números telefónicos (personal, de casa y para recados).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2000" dirty="0"/>
              <a:t>Importante: En caso de tener alguna observación a tu </a:t>
            </a:r>
            <a:r>
              <a:rPr lang="es-MX" sz="2000" b="1" u="sng" dirty="0"/>
              <a:t>nombre o CURP</a:t>
            </a:r>
            <a:r>
              <a:rPr lang="es-MX" sz="2000" dirty="0"/>
              <a:t>, acude a servicios escolares para revisión de tu expediente y actualización del dato.</a:t>
            </a:r>
          </a:p>
          <a:p>
            <a:pPr algn="just">
              <a:lnSpc>
                <a:spcPct val="120000"/>
              </a:lnSpc>
            </a:pPr>
            <a:endParaRPr lang="es-MX" sz="2000" dirty="0"/>
          </a:p>
          <a:p>
            <a:pPr algn="just">
              <a:lnSpc>
                <a:spcPct val="120000"/>
              </a:lnSpc>
            </a:pPr>
            <a:endParaRPr lang="es-MX" sz="2000" dirty="0"/>
          </a:p>
          <a:p>
            <a:pPr algn="just">
              <a:lnSpc>
                <a:spcPct val="120000"/>
              </a:lnSpc>
            </a:pPr>
            <a:endParaRPr lang="es-MX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5500" y="125174"/>
            <a:ext cx="261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Requisitos de titulación</a:t>
            </a:r>
          </a:p>
        </p:txBody>
      </p:sp>
    </p:spTree>
    <p:extLst>
      <p:ext uri="{BB962C8B-B14F-4D97-AF65-F5344CB8AC3E}">
        <p14:creationId xmlns:p14="http://schemas.microsoft.com/office/powerpoint/2010/main" val="193708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179975" cy="1280890"/>
          </a:xfrm>
        </p:spPr>
        <p:txBody>
          <a:bodyPr>
            <a:normAutofit/>
          </a:bodyPr>
          <a:lstStyle/>
          <a:p>
            <a:r>
              <a:rPr lang="es-MX" dirty="0"/>
              <a:t>Fotografías físicas de estudio fotográfico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47800"/>
            <a:ext cx="10574866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900" dirty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Acude al estudio fotográfico de tu preferencia y solicita las fotografías con las siguientes características:</a:t>
            </a:r>
          </a:p>
          <a:p>
            <a:r>
              <a:rPr lang="es-MX" sz="1900" dirty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Fotografías en blanco y negro, papel mate con retoque y fondo blanco.</a:t>
            </a:r>
          </a:p>
          <a:p>
            <a:pPr marL="720000" lvl="1" indent="-252000">
              <a:buFont typeface="Wingdings" panose="05000000000000000000" pitchFamily="2" charset="2"/>
              <a:buChar char="v"/>
            </a:pPr>
            <a:r>
              <a:rPr lang="es-MX" sz="1900" dirty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6 fotografías tamaño infantil.</a:t>
            </a:r>
          </a:p>
          <a:p>
            <a:pPr marL="720000" lvl="1" indent="-252000">
              <a:buFont typeface="Wingdings" panose="05000000000000000000" pitchFamily="2" charset="2"/>
              <a:buChar char="v"/>
            </a:pPr>
            <a:r>
              <a:rPr lang="es-MX" sz="1900" dirty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2 fotografías ovalo tamaño certificado.</a:t>
            </a:r>
          </a:p>
          <a:p>
            <a:pPr marL="0" indent="0">
              <a:buNone/>
            </a:pPr>
            <a:endParaRPr lang="es-MX" sz="1900" dirty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marL="0" indent="0">
              <a:buNone/>
            </a:pPr>
            <a:endParaRPr lang="es-MX" sz="1900" dirty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marL="0" indent="0">
              <a:buNone/>
            </a:pPr>
            <a:endParaRPr lang="es-MX" sz="1900" dirty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marL="0" indent="0">
              <a:buNone/>
            </a:pPr>
            <a:endParaRPr lang="es-MX" sz="1900" dirty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marL="0" indent="0">
              <a:buNone/>
            </a:pPr>
            <a:endParaRPr lang="es-MX" sz="1900" dirty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marL="0" indent="0">
              <a:buNone/>
            </a:pPr>
            <a:endParaRPr lang="es-MX" sz="1400" dirty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400" b="1" dirty="0">
                <a:solidFill>
                  <a:srgbClr val="007E39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Nota: Las fotografías deben ser recientes y cumplir con todas las características indicadas. No se aceptarán fotografías que no cumplan con los requisitos, ni aquellas impresas de manera instantánea o urgente.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400" b="1" dirty="0">
              <a:solidFill>
                <a:srgbClr val="007E39"/>
              </a:solidFill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400" b="1" dirty="0">
                <a:solidFill>
                  <a:srgbClr val="007E39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En el reverso de cada foto, escribe tu número de matrícula y espera a que la tinta se seque para evitar manchas. No utilices bolígrafo de gel, ya que su tinta no seca adecuadamente y podría manchar las fotografías.</a:t>
            </a:r>
            <a:endParaRPr lang="es-MX" sz="1400" b="1" dirty="0">
              <a:solidFill>
                <a:srgbClr val="007E39"/>
              </a:solidFill>
            </a:endParaRPr>
          </a:p>
        </p:txBody>
      </p:sp>
      <p:grpSp>
        <p:nvGrpSpPr>
          <p:cNvPr id="4" name="Grupo 18"/>
          <p:cNvGrpSpPr>
            <a:grpSpLocks/>
          </p:cNvGrpSpPr>
          <p:nvPr/>
        </p:nvGrpSpPr>
        <p:grpSpPr bwMode="auto">
          <a:xfrm>
            <a:off x="6658327" y="2847975"/>
            <a:ext cx="3027363" cy="2746375"/>
            <a:chOff x="1043608" y="3725989"/>
            <a:chExt cx="3026670" cy="2746254"/>
          </a:xfrm>
        </p:grpSpPr>
        <p:pic>
          <p:nvPicPr>
            <p:cNvPr id="5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725989"/>
              <a:ext cx="3026670" cy="274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uadroTexto 6"/>
            <p:cNvSpPr txBox="1">
              <a:spLocks noChangeArrowheads="1"/>
            </p:cNvSpPr>
            <p:nvPr/>
          </p:nvSpPr>
          <p:spPr bwMode="auto">
            <a:xfrm>
              <a:off x="1475557" y="3789040"/>
              <a:ext cx="2162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1800"/>
                <a:t>Tamaño certificado</a:t>
              </a:r>
            </a:p>
          </p:txBody>
        </p:sp>
        <p:sp>
          <p:nvSpPr>
            <p:cNvPr id="7" name="CuadroTexto 17"/>
            <p:cNvSpPr txBox="1">
              <a:spLocks noChangeArrowheads="1"/>
            </p:cNvSpPr>
            <p:nvPr/>
          </p:nvSpPr>
          <p:spPr bwMode="auto">
            <a:xfrm>
              <a:off x="1825813" y="6061079"/>
              <a:ext cx="14622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1800"/>
                <a:t>5cm x 3.5cm</a:t>
              </a:r>
            </a:p>
          </p:txBody>
        </p:sp>
      </p:grpSp>
      <p:grpSp>
        <p:nvGrpSpPr>
          <p:cNvPr id="8" name="Grupo 16"/>
          <p:cNvGrpSpPr>
            <a:grpSpLocks/>
          </p:cNvGrpSpPr>
          <p:nvPr/>
        </p:nvGrpSpPr>
        <p:grpSpPr bwMode="auto">
          <a:xfrm>
            <a:off x="2512927" y="3616325"/>
            <a:ext cx="2459037" cy="1978025"/>
            <a:chOff x="4894420" y="4110038"/>
            <a:chExt cx="2459741" cy="1978156"/>
          </a:xfrm>
        </p:grpSpPr>
        <p:pic>
          <p:nvPicPr>
            <p:cNvPr id="9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420" y="4110038"/>
              <a:ext cx="2459741" cy="197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14"/>
            <p:cNvSpPr txBox="1">
              <a:spLocks noChangeArrowheads="1"/>
            </p:cNvSpPr>
            <p:nvPr/>
          </p:nvSpPr>
          <p:spPr bwMode="auto">
            <a:xfrm>
              <a:off x="5210418" y="4110038"/>
              <a:ext cx="18277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1800"/>
                <a:t>Tamaño infantil</a:t>
              </a:r>
            </a:p>
          </p:txBody>
        </p:sp>
        <p:sp>
          <p:nvSpPr>
            <p:cNvPr id="11" name="CuadroTexto 15"/>
            <p:cNvSpPr txBox="1">
              <a:spLocks noChangeArrowheads="1"/>
            </p:cNvSpPr>
            <p:nvPr/>
          </p:nvSpPr>
          <p:spPr bwMode="auto">
            <a:xfrm>
              <a:off x="5389954" y="5718862"/>
              <a:ext cx="1468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1800"/>
                <a:t>3cm x 2.5cm</a:t>
              </a: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65500" y="125174"/>
            <a:ext cx="267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Requisitos de titulación</a:t>
            </a:r>
          </a:p>
        </p:txBody>
      </p:sp>
    </p:spTree>
    <p:extLst>
      <p:ext uri="{BB962C8B-B14F-4D97-AF65-F5344CB8AC3E}">
        <p14:creationId xmlns:p14="http://schemas.microsoft.com/office/powerpoint/2010/main" val="275445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Importante para la toma de fotografías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s-MX" dirty="0"/>
              <a:t>Mujeres:</a:t>
            </a:r>
          </a:p>
          <a:p>
            <a:pPr>
              <a:spcBef>
                <a:spcPts val="300"/>
              </a:spcBef>
            </a:pPr>
            <a:r>
              <a:rPr lang="es-MX" dirty="0"/>
              <a:t>Vestimenta formal (saco de un color obscuro, blusa blanca o de color claro).</a:t>
            </a:r>
          </a:p>
          <a:p>
            <a:pPr>
              <a:spcBef>
                <a:spcPts val="300"/>
              </a:spcBef>
            </a:pPr>
            <a:r>
              <a:rPr lang="es-MX" dirty="0"/>
              <a:t>Buena presentación (maquillaje discreto).</a:t>
            </a:r>
          </a:p>
          <a:p>
            <a:pPr>
              <a:spcBef>
                <a:spcPts val="300"/>
              </a:spcBef>
            </a:pPr>
            <a:r>
              <a:rPr lang="es-MX" dirty="0"/>
              <a:t>Peinado libre de su elección (se tiene que apreciar la frente y las orejas).</a:t>
            </a:r>
          </a:p>
          <a:p>
            <a:pPr>
              <a:spcBef>
                <a:spcPts val="300"/>
              </a:spcBef>
            </a:pPr>
            <a:r>
              <a:rPr lang="es-MX" dirty="0"/>
              <a:t>Pueden usar aretes pequeños que no salgan del contorno de la oreja.</a:t>
            </a:r>
          </a:p>
          <a:p>
            <a:pPr>
              <a:spcBef>
                <a:spcPts val="300"/>
              </a:spcBef>
            </a:pPr>
            <a:r>
              <a:rPr lang="es-MX" dirty="0"/>
              <a:t>Sin lentes.</a:t>
            </a:r>
          </a:p>
          <a:p>
            <a:pPr>
              <a:spcBef>
                <a:spcPts val="300"/>
              </a:spcBef>
            </a:pPr>
            <a:endParaRPr lang="es-MX" dirty="0"/>
          </a:p>
          <a:p>
            <a:pPr marL="0" indent="0">
              <a:spcBef>
                <a:spcPts val="300"/>
              </a:spcBef>
              <a:buNone/>
            </a:pPr>
            <a:r>
              <a:rPr lang="es-MX" dirty="0"/>
              <a:t>Hombres: </a:t>
            </a:r>
          </a:p>
          <a:p>
            <a:pPr>
              <a:spcBef>
                <a:spcPts val="300"/>
              </a:spcBef>
            </a:pPr>
            <a:r>
              <a:rPr lang="es-MX" dirty="0"/>
              <a:t>Vestimenta formal (saco de un color obscuro, corbata, camisa blanca o de color claro).</a:t>
            </a:r>
          </a:p>
          <a:p>
            <a:pPr>
              <a:spcBef>
                <a:spcPts val="300"/>
              </a:spcBef>
            </a:pPr>
            <a:r>
              <a:rPr lang="es-MX" dirty="0"/>
              <a:t>Acudir afeitados (sin barba).</a:t>
            </a:r>
          </a:p>
          <a:p>
            <a:pPr>
              <a:spcBef>
                <a:spcPts val="300"/>
              </a:spcBef>
            </a:pPr>
            <a:r>
              <a:rPr lang="es-MX" dirty="0"/>
              <a:t>Cabello corto.</a:t>
            </a:r>
          </a:p>
          <a:p>
            <a:pPr>
              <a:spcBef>
                <a:spcPts val="300"/>
              </a:spcBef>
            </a:pPr>
            <a:r>
              <a:rPr lang="es-MX" dirty="0"/>
              <a:t>Peinado libre de su elección (se tiene que apreciar la frente y las orejas).</a:t>
            </a:r>
          </a:p>
          <a:p>
            <a:pPr>
              <a:spcBef>
                <a:spcPts val="300"/>
              </a:spcBef>
            </a:pPr>
            <a:r>
              <a:rPr lang="es-MX" dirty="0"/>
              <a:t>Sin lentes.</a:t>
            </a:r>
          </a:p>
          <a:p>
            <a:pPr>
              <a:spcBef>
                <a:spcPts val="300"/>
              </a:spcBef>
            </a:pP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D2AC43-C51B-4D01-990A-2BF27E77F385}"/>
              </a:ext>
            </a:extLst>
          </p:cNvPr>
          <p:cNvSpPr txBox="1"/>
          <p:nvPr/>
        </p:nvSpPr>
        <p:spPr>
          <a:xfrm>
            <a:off x="65500" y="125174"/>
            <a:ext cx="267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Requisitos de titulación</a:t>
            </a:r>
          </a:p>
        </p:txBody>
      </p:sp>
    </p:spTree>
    <p:extLst>
      <p:ext uri="{BB962C8B-B14F-4D97-AF65-F5344CB8AC3E}">
        <p14:creationId xmlns:p14="http://schemas.microsoft.com/office/powerpoint/2010/main" val="140747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Fotografía digital de estudio fotográfico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5036" y="2129883"/>
            <a:ext cx="8911687" cy="410400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MX" sz="1900" dirty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Fotografía digital debe ser en formato JPG (es la misma que las fotografías físicas, en blanco y negro, tamaño infantil), resolución 300 </a:t>
            </a:r>
            <a:r>
              <a:rPr lang="es-MX" sz="1900" dirty="0" err="1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ppi</a:t>
            </a:r>
            <a:r>
              <a:rPr lang="es-MX" sz="1900" dirty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, archivo del estudio fotográfico </a:t>
            </a:r>
            <a:r>
              <a:rPr lang="es-MX" sz="1900" b="1" dirty="0">
                <a:solidFill>
                  <a:schemeClr val="tx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(el nombre del archivo deberá ser tu matrícula). </a:t>
            </a:r>
          </a:p>
          <a:p>
            <a:pPr algn="just">
              <a:lnSpc>
                <a:spcPct val="150000"/>
              </a:lnSpc>
            </a:pPr>
            <a:endParaRPr lang="es-MX" sz="1900" b="1" dirty="0">
              <a:solidFill>
                <a:schemeClr val="tx1"/>
              </a:solidFill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900" dirty="0">
                <a:solidFill>
                  <a:schemeClr val="tx1"/>
                </a:solidFill>
              </a:rPr>
              <a:t>Un día antes </a:t>
            </a:r>
            <a:r>
              <a:rPr lang="es-MX" sz="1900" dirty="0"/>
              <a:t>de que acudas al Departamento de Servicios Escolares a entregar tus requisitos, envía la </a:t>
            </a:r>
            <a:r>
              <a:rPr lang="es-MX" sz="1900" b="1" u="sng" dirty="0"/>
              <a:t>fotografía digital </a:t>
            </a:r>
            <a:r>
              <a:rPr lang="es-MX" sz="1900" dirty="0"/>
              <a:t>al correo electrónico que aparece en la diapositiva 11 según tu programa educativo y sede; el asunto del correo deberá ser Requisitos para trámite de titulación, en el cuerpo del correo escribe tu nombre completo, programa educativo y matrícula.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900" b="1" dirty="0">
              <a:solidFill>
                <a:schemeClr val="tx1"/>
              </a:solidFill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es-MX" sz="19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7559FA-1B03-44D4-9F55-2BF4999BF096}"/>
              </a:ext>
            </a:extLst>
          </p:cNvPr>
          <p:cNvSpPr txBox="1"/>
          <p:nvPr/>
        </p:nvSpPr>
        <p:spPr>
          <a:xfrm>
            <a:off x="65500" y="125174"/>
            <a:ext cx="267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Requisitos de titulación</a:t>
            </a:r>
          </a:p>
        </p:txBody>
      </p:sp>
    </p:spTree>
    <p:extLst>
      <p:ext uri="{BB962C8B-B14F-4D97-AF65-F5344CB8AC3E}">
        <p14:creationId xmlns:p14="http://schemas.microsoft.com/office/powerpoint/2010/main" val="326399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ECC079D-00E1-4F13-AD34-9D0745A74F73}"/>
              </a:ext>
            </a:extLst>
          </p:cNvPr>
          <p:cNvSpPr/>
          <p:nvPr/>
        </p:nvSpPr>
        <p:spPr>
          <a:xfrm>
            <a:off x="3040642" y="2814638"/>
            <a:ext cx="6119813" cy="367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Firma autógrafa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666" y="1919289"/>
            <a:ext cx="8596668" cy="3880773"/>
          </a:xfrm>
        </p:spPr>
        <p:txBody>
          <a:bodyPr/>
          <a:lstStyle/>
          <a:p>
            <a:pPr marL="0" indent="-342891" algn="just">
              <a:buNone/>
              <a:defRPr/>
            </a:pPr>
            <a:r>
              <a:rPr lang="es-MX" dirty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Imprime esta diapositiva, llena los datos que se solicitan, recorta el cuadro y firma en el espacio que se te indica con </a:t>
            </a:r>
            <a:r>
              <a:rPr lang="es-MX" b="1" u="sng" dirty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lapicero de gel tinta negra, sin tocar ni salirte del cuadro</a:t>
            </a:r>
            <a:r>
              <a:rPr lang="es-MX" dirty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.</a:t>
            </a:r>
          </a:p>
          <a:p>
            <a:pPr marL="0" indent="-342891" algn="just">
              <a:buNone/>
              <a:defRPr/>
            </a:pPr>
            <a:endParaRPr lang="es-MX" dirty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  <a:p>
            <a:pPr marL="0" indent="-342891" algn="just">
              <a:buNone/>
              <a:defRPr/>
            </a:pPr>
            <a:endParaRPr lang="es-MX" dirty="0">
              <a:uFill>
                <a:solidFill>
                  <a:schemeClr val="accent6">
                    <a:lumMod val="75000"/>
                  </a:schemeClr>
                </a:solidFill>
              </a:uFill>
            </a:endParaRPr>
          </a:p>
        </p:txBody>
      </p:sp>
      <p:pic>
        <p:nvPicPr>
          <p:cNvPr id="11" name="Imag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217" y="2814638"/>
            <a:ext cx="266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2" y="4327525"/>
            <a:ext cx="2349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80" y="6003925"/>
            <a:ext cx="2225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42" y="2959100"/>
            <a:ext cx="2151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2155"/>
              </p:ext>
            </p:extLst>
          </p:nvPr>
        </p:nvGraphicFramePr>
        <p:xfrm>
          <a:off x="3399417" y="3175000"/>
          <a:ext cx="5340048" cy="293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56">
                <a:tc>
                  <a:txBody>
                    <a:bodyPr/>
                    <a:lstStyle/>
                    <a:p>
                      <a:endParaRPr lang="es-MX" sz="400" dirty="0"/>
                    </a:p>
                  </a:txBody>
                  <a:tcPr marL="91451" marR="91451" marT="45699" marB="45699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PARA REGISTRO DE TÍTULO</a:t>
                      </a:r>
                    </a:p>
                    <a:p>
                      <a:pPr algn="ctr"/>
                      <a:r>
                        <a:rPr lang="es-MX" sz="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SERVICIOS ESCOLARES</a:t>
                      </a:r>
                      <a:endParaRPr lang="es-MX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1" marR="91451" marT="45699" marB="45699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01">
                <a:tc gridSpan="2">
                  <a:txBody>
                    <a:bodyPr/>
                    <a:lstStyle/>
                    <a:p>
                      <a:r>
                        <a:rPr lang="es-MX" sz="800" dirty="0"/>
                        <a:t>Nombre completo (inicia con el primer apellido): </a:t>
                      </a:r>
                    </a:p>
                  </a:txBody>
                  <a:tcPr marL="91451" marR="91451" marT="45699" marB="45699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16">
                <a:tc gridSpan="2">
                  <a:txBody>
                    <a:bodyPr/>
                    <a:lstStyle/>
                    <a:p>
                      <a:r>
                        <a:rPr lang="es-MX" sz="800" dirty="0"/>
                        <a:t>Matrícula: </a:t>
                      </a:r>
                    </a:p>
                  </a:txBody>
                  <a:tcPr marL="91451" marR="91451" marT="45699" marB="45699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32">
                <a:tc gridSpan="2">
                  <a:txBody>
                    <a:bodyPr/>
                    <a:lstStyle/>
                    <a:p>
                      <a:r>
                        <a:rPr lang="es-ES" sz="800" dirty="0"/>
                        <a:t>Programa Educativo:</a:t>
                      </a:r>
                      <a:endParaRPr lang="es-MX" sz="800" dirty="0"/>
                    </a:p>
                  </a:txBody>
                  <a:tcPr marL="91451" marR="91451" marT="45699" marB="45699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4426">
                <a:tc gridSpan="2">
                  <a:txBody>
                    <a:bodyPr/>
                    <a:lstStyle/>
                    <a:p>
                      <a:endParaRPr lang="es-MX" sz="800" dirty="0"/>
                    </a:p>
                    <a:p>
                      <a:endParaRPr lang="es-MX" sz="800" dirty="0"/>
                    </a:p>
                    <a:p>
                      <a:endParaRPr lang="es-MX" sz="800" dirty="0"/>
                    </a:p>
                    <a:p>
                      <a:endParaRPr lang="es-MX" sz="800" dirty="0"/>
                    </a:p>
                    <a:p>
                      <a:endParaRPr lang="es-MX" sz="800" dirty="0"/>
                    </a:p>
                    <a:p>
                      <a:endParaRPr lang="es-MX" sz="800" dirty="0"/>
                    </a:p>
                    <a:p>
                      <a:endParaRPr lang="es-MX" sz="800" dirty="0"/>
                    </a:p>
                    <a:p>
                      <a:endParaRPr lang="es-MX" sz="800" dirty="0"/>
                    </a:p>
                    <a:p>
                      <a:endParaRPr lang="es-MX" sz="800" dirty="0"/>
                    </a:p>
                    <a:p>
                      <a:pPr algn="ctr"/>
                      <a:endParaRPr lang="es-MX" sz="300" dirty="0"/>
                    </a:p>
                    <a:p>
                      <a:pPr algn="ctr"/>
                      <a:endParaRPr lang="es-MX" sz="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</a:t>
                      </a:r>
                      <a:r>
                        <a:rPr lang="es-MX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(Utilizar lapicero de gel tinta negra), sin tocar ni salirse del cuadro</a:t>
                      </a:r>
                      <a:endParaRPr lang="es-MX" sz="800" b="0" dirty="0"/>
                    </a:p>
                  </a:txBody>
                  <a:tcPr marL="91451" marR="91451" marT="45699" marB="45699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" name="Imagen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67" y="3211513"/>
            <a:ext cx="447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4116968" y="4614862"/>
            <a:ext cx="4021138" cy="12906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5500" y="125174"/>
            <a:ext cx="261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Requisitos de titulación</a:t>
            </a:r>
          </a:p>
        </p:txBody>
      </p:sp>
    </p:spTree>
    <p:extLst>
      <p:ext uri="{BB962C8B-B14F-4D97-AF65-F5344CB8AC3E}">
        <p14:creationId xmlns:p14="http://schemas.microsoft.com/office/powerpoint/2010/main" val="53995608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6361</TotalTime>
  <Words>1229</Words>
  <Application>Microsoft Office PowerPoint</Application>
  <PresentationFormat>Panorámica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Georgia</vt:lpstr>
      <vt:lpstr>Montserrat Black</vt:lpstr>
      <vt:lpstr>MV Boli</vt:lpstr>
      <vt:lpstr>Wingdings</vt:lpstr>
      <vt:lpstr>Wingdings 3</vt:lpstr>
      <vt:lpstr>Espiral</vt:lpstr>
      <vt:lpstr>PROCESO DE TITULACIÓN Generación: Septiembre 2023 – agosto 2025 Nivel: Técnico Superior Universitario</vt:lpstr>
      <vt:lpstr>Normativa SEP</vt:lpstr>
      <vt:lpstr>Presentación de PowerPoint</vt:lpstr>
      <vt:lpstr>Presentación de PowerPoint</vt:lpstr>
      <vt:lpstr>Datos personales</vt:lpstr>
      <vt:lpstr>Fotografías físicas de estudio fotográfico</vt:lpstr>
      <vt:lpstr>Importante para la toma de fotografías</vt:lpstr>
      <vt:lpstr>Fotografía digital de estudio fotográfico </vt:lpstr>
      <vt:lpstr>Firma autógrafa</vt:lpstr>
      <vt:lpstr>Sobre tipo nomina y Folder tamaño oficio</vt:lpstr>
      <vt:lpstr>Entrega de requisitos al Departamento de Servicios Escolares </vt:lpstr>
      <vt:lpstr>Requisito para registro de título   </vt:lpstr>
      <vt:lpstr>Beneficios de realizar el trámite de titulación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TITULACIÓN</dc:title>
  <dc:creator>SASA800227</dc:creator>
  <cp:lastModifiedBy>ALEJANDRA SANCHEZ SALAZAR</cp:lastModifiedBy>
  <cp:revision>295</cp:revision>
  <cp:lastPrinted>2022-10-31T19:24:16Z</cp:lastPrinted>
  <dcterms:created xsi:type="dcterms:W3CDTF">2021-11-23T18:51:21Z</dcterms:created>
  <dcterms:modified xsi:type="dcterms:W3CDTF">2025-04-10T16:37:48Z</dcterms:modified>
</cp:coreProperties>
</file>